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281" r:id="rId4"/>
    <p:sldId id="283" r:id="rId5"/>
    <p:sldId id="269" r:id="rId6"/>
    <p:sldId id="258" r:id="rId7"/>
    <p:sldId id="279" r:id="rId8"/>
    <p:sldId id="259" r:id="rId9"/>
    <p:sldId id="277" r:id="rId10"/>
    <p:sldId id="260" r:id="rId11"/>
    <p:sldId id="282" r:id="rId12"/>
    <p:sldId id="276" r:id="rId13"/>
    <p:sldId id="272" r:id="rId14"/>
    <p:sldId id="273" r:id="rId15"/>
    <p:sldId id="274" r:id="rId16"/>
    <p:sldId id="270"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30A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705" autoAdjust="0"/>
  </p:normalViewPr>
  <p:slideViewPr>
    <p:cSldViewPr>
      <p:cViewPr varScale="1">
        <p:scale>
          <a:sx n="84" d="100"/>
          <a:sy n="84" d="100"/>
        </p:scale>
        <p:origin x="-1397" y="-67"/>
      </p:cViewPr>
      <p:guideLst>
        <p:guide orient="horz" pos="2160"/>
        <p:guide pos="2880"/>
      </p:guideLst>
    </p:cSldViewPr>
  </p:slideViewPr>
  <p:outlineViewPr>
    <p:cViewPr>
      <p:scale>
        <a:sx n="33" d="100"/>
        <a:sy n="33" d="100"/>
      </p:scale>
      <p:origin x="0" y="41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6197E-6CEB-4545-ADAE-59DFEF526BC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sv-SE"/>
        </a:p>
      </dgm:t>
    </dgm:pt>
    <dgm:pt modelId="{E3FF9309-7BFE-4D6E-B07A-4226B3CD65BC}">
      <dgm:prSet custT="1"/>
      <dgm:spPr/>
      <dgm:t>
        <a:bodyPr/>
        <a:lstStyle/>
        <a:p>
          <a:pPr rtl="0"/>
          <a:r>
            <a:rPr lang="sv-SE" sz="3600" dirty="0" smtClean="0"/>
            <a:t>Ekodesigndirektivet</a:t>
          </a:r>
          <a:endParaRPr lang="sv-SE" sz="3600" dirty="0"/>
        </a:p>
      </dgm:t>
    </dgm:pt>
    <dgm:pt modelId="{5AA0D5AE-387F-4391-A201-C4F04DE974AC}" type="parTrans" cxnId="{E2391DFD-B1C5-46D9-AC2B-5A695A123C8A}">
      <dgm:prSet/>
      <dgm:spPr/>
      <dgm:t>
        <a:bodyPr/>
        <a:lstStyle/>
        <a:p>
          <a:endParaRPr lang="sv-SE" sz="3200"/>
        </a:p>
      </dgm:t>
    </dgm:pt>
    <dgm:pt modelId="{8F5277DB-B5C2-4040-91F9-A3F583519824}" type="sibTrans" cxnId="{E2391DFD-B1C5-46D9-AC2B-5A695A123C8A}">
      <dgm:prSet/>
      <dgm:spPr/>
      <dgm:t>
        <a:bodyPr/>
        <a:lstStyle/>
        <a:p>
          <a:endParaRPr lang="sv-SE" sz="3200"/>
        </a:p>
      </dgm:t>
    </dgm:pt>
    <dgm:pt modelId="{FD8FA73B-BA53-49D9-9B48-BB293CB11103}">
      <dgm:prSet custT="1"/>
      <dgm:spPr/>
      <dgm:t>
        <a:bodyPr/>
        <a:lstStyle/>
        <a:p>
          <a:pPr rtl="0"/>
          <a:r>
            <a:rPr lang="sv-SE" sz="2000" dirty="0" smtClean="0"/>
            <a:t>Arbetsplan 2012-14</a:t>
          </a:r>
        </a:p>
        <a:p>
          <a:pPr rtl="0"/>
          <a:r>
            <a:rPr lang="sv-SE" sz="2000" dirty="0" smtClean="0"/>
            <a:t>Prioritetslista</a:t>
          </a:r>
          <a:endParaRPr lang="sv-SE" sz="2000" dirty="0"/>
        </a:p>
      </dgm:t>
    </dgm:pt>
    <dgm:pt modelId="{2C98A944-3504-44D8-861A-FEB3624C1BFC}" type="parTrans" cxnId="{E55E61D9-C676-4845-90E2-ECCE813C39AF}">
      <dgm:prSet/>
      <dgm:spPr/>
      <dgm:t>
        <a:bodyPr/>
        <a:lstStyle/>
        <a:p>
          <a:endParaRPr lang="sv-SE" sz="3200"/>
        </a:p>
      </dgm:t>
    </dgm:pt>
    <dgm:pt modelId="{C2A80125-A54D-4E24-8F7A-E75885BCE84B}" type="sibTrans" cxnId="{E55E61D9-C676-4845-90E2-ECCE813C39AF}">
      <dgm:prSet/>
      <dgm:spPr/>
      <dgm:t>
        <a:bodyPr/>
        <a:lstStyle/>
        <a:p>
          <a:endParaRPr lang="sv-SE" sz="3200"/>
        </a:p>
      </dgm:t>
    </dgm:pt>
    <dgm:pt modelId="{B9C3EE8E-F619-4381-AE09-0960CD689BD2}">
      <dgm:prSet custT="1"/>
      <dgm:spPr/>
      <dgm:t>
        <a:bodyPr/>
        <a:lstStyle/>
        <a:p>
          <a:pPr rtl="0">
            <a:lnSpc>
              <a:spcPct val="100000"/>
            </a:lnSpc>
          </a:pPr>
          <a:r>
            <a:rPr lang="sv-SE" sz="2000" dirty="0" smtClean="0"/>
            <a:t>Övergångs- period </a:t>
          </a:r>
          <a:br>
            <a:rPr lang="sv-SE" sz="2000" dirty="0" smtClean="0"/>
          </a:br>
          <a:r>
            <a:rPr lang="sv-SE" sz="2000" dirty="0" smtClean="0"/>
            <a:t>ca 20-25 produkter</a:t>
          </a:r>
          <a:endParaRPr lang="sv-SE" sz="2000" dirty="0"/>
        </a:p>
      </dgm:t>
    </dgm:pt>
    <dgm:pt modelId="{FB16F0AF-6062-43F7-9A5B-2766A92C6CC6}" type="parTrans" cxnId="{75858CDA-2507-4427-B0EB-B6E0BFF03529}">
      <dgm:prSet/>
      <dgm:spPr/>
      <dgm:t>
        <a:bodyPr/>
        <a:lstStyle/>
        <a:p>
          <a:endParaRPr lang="sv-SE" sz="3200"/>
        </a:p>
      </dgm:t>
    </dgm:pt>
    <dgm:pt modelId="{DD5C1612-3F2E-462C-A12C-5AC4C751D1A4}" type="sibTrans" cxnId="{75858CDA-2507-4427-B0EB-B6E0BFF03529}">
      <dgm:prSet/>
      <dgm:spPr/>
      <dgm:t>
        <a:bodyPr/>
        <a:lstStyle/>
        <a:p>
          <a:endParaRPr lang="sv-SE" sz="3200"/>
        </a:p>
      </dgm:t>
    </dgm:pt>
    <dgm:pt modelId="{20BE05FF-DD3B-4D92-A7B1-77394E9A8349}">
      <dgm:prSet custT="1"/>
      <dgm:spPr/>
      <dgm:t>
        <a:bodyPr/>
        <a:lstStyle/>
        <a:p>
          <a:pPr rtl="0"/>
          <a:r>
            <a:rPr lang="sv-SE" sz="2000" dirty="0" smtClean="0"/>
            <a:t>Arbetsplan 2009-11</a:t>
          </a:r>
        </a:p>
        <a:p>
          <a:pPr rtl="0"/>
          <a:r>
            <a:rPr lang="sv-SE" sz="2000" dirty="0" smtClean="0"/>
            <a:t>10 produkter</a:t>
          </a:r>
          <a:endParaRPr lang="sv-SE" sz="2000" dirty="0"/>
        </a:p>
      </dgm:t>
    </dgm:pt>
    <dgm:pt modelId="{A4DDE684-B55D-4AE6-9071-2578558F9D23}" type="parTrans" cxnId="{57DE648E-EF2C-4C88-B67C-69DC1B3718FB}">
      <dgm:prSet/>
      <dgm:spPr/>
      <dgm:t>
        <a:bodyPr/>
        <a:lstStyle/>
        <a:p>
          <a:endParaRPr lang="sv-SE" sz="3200"/>
        </a:p>
      </dgm:t>
    </dgm:pt>
    <dgm:pt modelId="{F35DC62A-7246-4C6A-96F9-48A947E0C75E}" type="sibTrans" cxnId="{57DE648E-EF2C-4C88-B67C-69DC1B3718FB}">
      <dgm:prSet/>
      <dgm:spPr/>
      <dgm:t>
        <a:bodyPr/>
        <a:lstStyle/>
        <a:p>
          <a:endParaRPr lang="sv-SE" sz="3200"/>
        </a:p>
      </dgm:t>
    </dgm:pt>
    <dgm:pt modelId="{789183C4-9BB4-486F-9911-3074421FD66A}">
      <dgm:prSet custT="1"/>
      <dgm:spPr/>
      <dgm:t>
        <a:bodyPr/>
        <a:lstStyle/>
        <a:p>
          <a:pPr rtl="0"/>
          <a:r>
            <a:rPr lang="sv-SE" sz="2000" dirty="0" smtClean="0"/>
            <a:t>Arbetsplan </a:t>
          </a:r>
        </a:p>
        <a:p>
          <a:pPr rtl="0"/>
          <a:r>
            <a:rPr lang="sv-SE" sz="2000" dirty="0" smtClean="0"/>
            <a:t>2015-17</a:t>
          </a:r>
          <a:endParaRPr lang="sv-SE" sz="2000" dirty="0"/>
        </a:p>
      </dgm:t>
    </dgm:pt>
    <dgm:pt modelId="{993BCE1A-8767-4A5F-B7A2-3AC6FCAFA2D6}" type="parTrans" cxnId="{E8AF41CB-AF4D-4B77-9E96-2E67C330E26A}">
      <dgm:prSet/>
      <dgm:spPr/>
      <dgm:t>
        <a:bodyPr/>
        <a:lstStyle/>
        <a:p>
          <a:endParaRPr lang="sv-SE"/>
        </a:p>
      </dgm:t>
    </dgm:pt>
    <dgm:pt modelId="{09139716-640B-4576-B86C-75D8A1620710}" type="sibTrans" cxnId="{E8AF41CB-AF4D-4B77-9E96-2E67C330E26A}">
      <dgm:prSet/>
      <dgm:spPr/>
      <dgm:t>
        <a:bodyPr/>
        <a:lstStyle/>
        <a:p>
          <a:endParaRPr lang="sv-SE"/>
        </a:p>
      </dgm:t>
    </dgm:pt>
    <dgm:pt modelId="{4E05E269-53D2-4CEC-8DFF-19F3B3288EFF}" type="pres">
      <dgm:prSet presAssocID="{B586197E-6CEB-4545-ADAE-59DFEF526BC6}" presName="Name0" presStyleCnt="0">
        <dgm:presLayoutVars>
          <dgm:chPref val="1"/>
          <dgm:dir/>
          <dgm:animOne val="branch"/>
          <dgm:animLvl val="lvl"/>
          <dgm:resizeHandles/>
        </dgm:presLayoutVars>
      </dgm:prSet>
      <dgm:spPr/>
      <dgm:t>
        <a:bodyPr/>
        <a:lstStyle/>
        <a:p>
          <a:endParaRPr lang="sv-SE"/>
        </a:p>
      </dgm:t>
    </dgm:pt>
    <dgm:pt modelId="{64543680-DCFA-4DF7-8720-17ECBB90D986}" type="pres">
      <dgm:prSet presAssocID="{E3FF9309-7BFE-4D6E-B07A-4226B3CD65BC}" presName="vertOne" presStyleCnt="0"/>
      <dgm:spPr/>
    </dgm:pt>
    <dgm:pt modelId="{A066CD50-8073-4BE6-A23C-2A77814C3B4F}" type="pres">
      <dgm:prSet presAssocID="{E3FF9309-7BFE-4D6E-B07A-4226B3CD65BC}" presName="txOne" presStyleLbl="node0" presStyleIdx="0" presStyleCnt="1">
        <dgm:presLayoutVars>
          <dgm:chPref val="3"/>
        </dgm:presLayoutVars>
      </dgm:prSet>
      <dgm:spPr/>
      <dgm:t>
        <a:bodyPr/>
        <a:lstStyle/>
        <a:p>
          <a:endParaRPr lang="sv-SE"/>
        </a:p>
      </dgm:t>
    </dgm:pt>
    <dgm:pt modelId="{8F156399-120E-40FD-80C3-1BCC8DC8D776}" type="pres">
      <dgm:prSet presAssocID="{E3FF9309-7BFE-4D6E-B07A-4226B3CD65BC}" presName="parTransOne" presStyleCnt="0"/>
      <dgm:spPr/>
    </dgm:pt>
    <dgm:pt modelId="{CCC4B4E6-A044-45A6-B69F-D794952BA122}" type="pres">
      <dgm:prSet presAssocID="{E3FF9309-7BFE-4D6E-B07A-4226B3CD65BC}" presName="horzOne" presStyleCnt="0"/>
      <dgm:spPr/>
    </dgm:pt>
    <dgm:pt modelId="{BB101C2D-CD9D-432E-BF07-DA00C63495C5}" type="pres">
      <dgm:prSet presAssocID="{B9C3EE8E-F619-4381-AE09-0960CD689BD2}" presName="vertTwo" presStyleCnt="0"/>
      <dgm:spPr/>
    </dgm:pt>
    <dgm:pt modelId="{888F9809-F873-44C0-B841-65BA0A9B0027}" type="pres">
      <dgm:prSet presAssocID="{B9C3EE8E-F619-4381-AE09-0960CD689BD2}" presName="txTwo" presStyleLbl="node2" presStyleIdx="0" presStyleCnt="4">
        <dgm:presLayoutVars>
          <dgm:chPref val="3"/>
        </dgm:presLayoutVars>
      </dgm:prSet>
      <dgm:spPr/>
      <dgm:t>
        <a:bodyPr/>
        <a:lstStyle/>
        <a:p>
          <a:endParaRPr lang="sv-SE"/>
        </a:p>
      </dgm:t>
    </dgm:pt>
    <dgm:pt modelId="{FA2DAAA0-E147-46DB-AEA9-A5790CC1E733}" type="pres">
      <dgm:prSet presAssocID="{B9C3EE8E-F619-4381-AE09-0960CD689BD2}" presName="horzTwo" presStyleCnt="0"/>
      <dgm:spPr/>
    </dgm:pt>
    <dgm:pt modelId="{3995680F-E739-49FC-B50F-D50D1C3E513E}" type="pres">
      <dgm:prSet presAssocID="{DD5C1612-3F2E-462C-A12C-5AC4C751D1A4}" presName="sibSpaceTwo" presStyleCnt="0"/>
      <dgm:spPr/>
    </dgm:pt>
    <dgm:pt modelId="{B98DF4C8-9B49-4202-8592-B517BADE39C0}" type="pres">
      <dgm:prSet presAssocID="{20BE05FF-DD3B-4D92-A7B1-77394E9A8349}" presName="vertTwo" presStyleCnt="0"/>
      <dgm:spPr/>
    </dgm:pt>
    <dgm:pt modelId="{866F8105-A4A0-4A05-B38C-758D38D54AB1}" type="pres">
      <dgm:prSet presAssocID="{20BE05FF-DD3B-4D92-A7B1-77394E9A8349}" presName="txTwo" presStyleLbl="node2" presStyleIdx="1" presStyleCnt="4">
        <dgm:presLayoutVars>
          <dgm:chPref val="3"/>
        </dgm:presLayoutVars>
      </dgm:prSet>
      <dgm:spPr/>
      <dgm:t>
        <a:bodyPr/>
        <a:lstStyle/>
        <a:p>
          <a:endParaRPr lang="sv-SE"/>
        </a:p>
      </dgm:t>
    </dgm:pt>
    <dgm:pt modelId="{2765F39A-C0BB-4551-8FF0-D5AECC515D4E}" type="pres">
      <dgm:prSet presAssocID="{20BE05FF-DD3B-4D92-A7B1-77394E9A8349}" presName="horzTwo" presStyleCnt="0"/>
      <dgm:spPr/>
    </dgm:pt>
    <dgm:pt modelId="{DB26983C-6AB5-4C83-96DB-6DED77877E09}" type="pres">
      <dgm:prSet presAssocID="{F35DC62A-7246-4C6A-96F9-48A947E0C75E}" presName="sibSpaceTwo" presStyleCnt="0"/>
      <dgm:spPr/>
    </dgm:pt>
    <dgm:pt modelId="{3053D26B-AA57-4BEB-BF47-6E7C74512151}" type="pres">
      <dgm:prSet presAssocID="{FD8FA73B-BA53-49D9-9B48-BB293CB11103}" presName="vertTwo" presStyleCnt="0"/>
      <dgm:spPr/>
    </dgm:pt>
    <dgm:pt modelId="{7E3FB28B-B3A9-4C04-B854-4149420E0EF9}" type="pres">
      <dgm:prSet presAssocID="{FD8FA73B-BA53-49D9-9B48-BB293CB11103}" presName="txTwo" presStyleLbl="node2" presStyleIdx="2" presStyleCnt="4">
        <dgm:presLayoutVars>
          <dgm:chPref val="3"/>
        </dgm:presLayoutVars>
      </dgm:prSet>
      <dgm:spPr/>
      <dgm:t>
        <a:bodyPr/>
        <a:lstStyle/>
        <a:p>
          <a:endParaRPr lang="sv-SE"/>
        </a:p>
      </dgm:t>
    </dgm:pt>
    <dgm:pt modelId="{36A04663-7491-4C0D-9399-F62007B1704B}" type="pres">
      <dgm:prSet presAssocID="{FD8FA73B-BA53-49D9-9B48-BB293CB11103}" presName="horzTwo" presStyleCnt="0"/>
      <dgm:spPr/>
    </dgm:pt>
    <dgm:pt modelId="{9E2780AE-CFDD-4E4B-8CFB-F9DDB4C1A02C}" type="pres">
      <dgm:prSet presAssocID="{C2A80125-A54D-4E24-8F7A-E75885BCE84B}" presName="sibSpaceTwo" presStyleCnt="0"/>
      <dgm:spPr/>
    </dgm:pt>
    <dgm:pt modelId="{D046D903-C522-4F9B-B4EE-1234399EAC4A}" type="pres">
      <dgm:prSet presAssocID="{789183C4-9BB4-486F-9911-3074421FD66A}" presName="vertTwo" presStyleCnt="0"/>
      <dgm:spPr/>
    </dgm:pt>
    <dgm:pt modelId="{7F8753A4-C6CA-46F6-918C-3C809C8AC081}" type="pres">
      <dgm:prSet presAssocID="{789183C4-9BB4-486F-9911-3074421FD66A}" presName="txTwo" presStyleLbl="node2" presStyleIdx="3" presStyleCnt="4">
        <dgm:presLayoutVars>
          <dgm:chPref val="3"/>
        </dgm:presLayoutVars>
      </dgm:prSet>
      <dgm:spPr/>
      <dgm:t>
        <a:bodyPr/>
        <a:lstStyle/>
        <a:p>
          <a:endParaRPr lang="sv-SE"/>
        </a:p>
      </dgm:t>
    </dgm:pt>
    <dgm:pt modelId="{7E9B17B9-7D8D-4D49-B713-34899609A28D}" type="pres">
      <dgm:prSet presAssocID="{789183C4-9BB4-486F-9911-3074421FD66A}" presName="horzTwo" presStyleCnt="0"/>
      <dgm:spPr/>
    </dgm:pt>
  </dgm:ptLst>
  <dgm:cxnLst>
    <dgm:cxn modelId="{E8AF41CB-AF4D-4B77-9E96-2E67C330E26A}" srcId="{E3FF9309-7BFE-4D6E-B07A-4226B3CD65BC}" destId="{789183C4-9BB4-486F-9911-3074421FD66A}" srcOrd="3" destOrd="0" parTransId="{993BCE1A-8767-4A5F-B7A2-3AC6FCAFA2D6}" sibTransId="{09139716-640B-4576-B86C-75D8A1620710}"/>
    <dgm:cxn modelId="{C798E42A-CC64-4EC1-A92F-E59847751E46}" type="presOf" srcId="{B9C3EE8E-F619-4381-AE09-0960CD689BD2}" destId="{888F9809-F873-44C0-B841-65BA0A9B0027}" srcOrd="0" destOrd="0" presId="urn:microsoft.com/office/officeart/2005/8/layout/hierarchy4"/>
    <dgm:cxn modelId="{136C6B91-FAAB-46C6-A27F-BDF510D496A9}" type="presOf" srcId="{20BE05FF-DD3B-4D92-A7B1-77394E9A8349}" destId="{866F8105-A4A0-4A05-B38C-758D38D54AB1}" srcOrd="0" destOrd="0" presId="urn:microsoft.com/office/officeart/2005/8/layout/hierarchy4"/>
    <dgm:cxn modelId="{75858CDA-2507-4427-B0EB-B6E0BFF03529}" srcId="{E3FF9309-7BFE-4D6E-B07A-4226B3CD65BC}" destId="{B9C3EE8E-F619-4381-AE09-0960CD689BD2}" srcOrd="0" destOrd="0" parTransId="{FB16F0AF-6062-43F7-9A5B-2766A92C6CC6}" sibTransId="{DD5C1612-3F2E-462C-A12C-5AC4C751D1A4}"/>
    <dgm:cxn modelId="{57DE648E-EF2C-4C88-B67C-69DC1B3718FB}" srcId="{E3FF9309-7BFE-4D6E-B07A-4226B3CD65BC}" destId="{20BE05FF-DD3B-4D92-A7B1-77394E9A8349}" srcOrd="1" destOrd="0" parTransId="{A4DDE684-B55D-4AE6-9071-2578558F9D23}" sibTransId="{F35DC62A-7246-4C6A-96F9-48A947E0C75E}"/>
    <dgm:cxn modelId="{E2391DFD-B1C5-46D9-AC2B-5A695A123C8A}" srcId="{B586197E-6CEB-4545-ADAE-59DFEF526BC6}" destId="{E3FF9309-7BFE-4D6E-B07A-4226B3CD65BC}" srcOrd="0" destOrd="0" parTransId="{5AA0D5AE-387F-4391-A201-C4F04DE974AC}" sibTransId="{8F5277DB-B5C2-4040-91F9-A3F583519824}"/>
    <dgm:cxn modelId="{FD719EB9-9F5C-4C66-A8F0-5AE682E65B3B}" type="presOf" srcId="{FD8FA73B-BA53-49D9-9B48-BB293CB11103}" destId="{7E3FB28B-B3A9-4C04-B854-4149420E0EF9}" srcOrd="0" destOrd="0" presId="urn:microsoft.com/office/officeart/2005/8/layout/hierarchy4"/>
    <dgm:cxn modelId="{E55E61D9-C676-4845-90E2-ECCE813C39AF}" srcId="{E3FF9309-7BFE-4D6E-B07A-4226B3CD65BC}" destId="{FD8FA73B-BA53-49D9-9B48-BB293CB11103}" srcOrd="2" destOrd="0" parTransId="{2C98A944-3504-44D8-861A-FEB3624C1BFC}" sibTransId="{C2A80125-A54D-4E24-8F7A-E75885BCE84B}"/>
    <dgm:cxn modelId="{64AF3137-0063-4C01-B5E3-5383BAABE900}" type="presOf" srcId="{B586197E-6CEB-4545-ADAE-59DFEF526BC6}" destId="{4E05E269-53D2-4CEC-8DFF-19F3B3288EFF}" srcOrd="0" destOrd="0" presId="urn:microsoft.com/office/officeart/2005/8/layout/hierarchy4"/>
    <dgm:cxn modelId="{60892B3F-6203-490A-9605-99D2296A012D}" type="presOf" srcId="{E3FF9309-7BFE-4D6E-B07A-4226B3CD65BC}" destId="{A066CD50-8073-4BE6-A23C-2A77814C3B4F}" srcOrd="0" destOrd="0" presId="urn:microsoft.com/office/officeart/2005/8/layout/hierarchy4"/>
    <dgm:cxn modelId="{A88FA2F5-0F69-40AE-8A6A-E628467D3CA1}" type="presOf" srcId="{789183C4-9BB4-486F-9911-3074421FD66A}" destId="{7F8753A4-C6CA-46F6-918C-3C809C8AC081}" srcOrd="0" destOrd="0" presId="urn:microsoft.com/office/officeart/2005/8/layout/hierarchy4"/>
    <dgm:cxn modelId="{984B8685-CC1A-4B8E-A6AD-8B2E629FB260}" type="presParOf" srcId="{4E05E269-53D2-4CEC-8DFF-19F3B3288EFF}" destId="{64543680-DCFA-4DF7-8720-17ECBB90D986}" srcOrd="0" destOrd="0" presId="urn:microsoft.com/office/officeart/2005/8/layout/hierarchy4"/>
    <dgm:cxn modelId="{5FF4C8E2-123D-44BA-A63B-10BF191D4585}" type="presParOf" srcId="{64543680-DCFA-4DF7-8720-17ECBB90D986}" destId="{A066CD50-8073-4BE6-A23C-2A77814C3B4F}" srcOrd="0" destOrd="0" presId="urn:microsoft.com/office/officeart/2005/8/layout/hierarchy4"/>
    <dgm:cxn modelId="{185BC6AF-8C2C-49AA-8695-0BFD717CFEF6}" type="presParOf" srcId="{64543680-DCFA-4DF7-8720-17ECBB90D986}" destId="{8F156399-120E-40FD-80C3-1BCC8DC8D776}" srcOrd="1" destOrd="0" presId="urn:microsoft.com/office/officeart/2005/8/layout/hierarchy4"/>
    <dgm:cxn modelId="{B54505C9-DC86-4BD2-B174-3FA23E5BDDA4}" type="presParOf" srcId="{64543680-DCFA-4DF7-8720-17ECBB90D986}" destId="{CCC4B4E6-A044-45A6-B69F-D794952BA122}" srcOrd="2" destOrd="0" presId="urn:microsoft.com/office/officeart/2005/8/layout/hierarchy4"/>
    <dgm:cxn modelId="{DE183591-F8BC-4770-837D-9EA698286593}" type="presParOf" srcId="{CCC4B4E6-A044-45A6-B69F-D794952BA122}" destId="{BB101C2D-CD9D-432E-BF07-DA00C63495C5}" srcOrd="0" destOrd="0" presId="urn:microsoft.com/office/officeart/2005/8/layout/hierarchy4"/>
    <dgm:cxn modelId="{F99DC2C8-89AD-41BC-B28F-44E8761A2A39}" type="presParOf" srcId="{BB101C2D-CD9D-432E-BF07-DA00C63495C5}" destId="{888F9809-F873-44C0-B841-65BA0A9B0027}" srcOrd="0" destOrd="0" presId="urn:microsoft.com/office/officeart/2005/8/layout/hierarchy4"/>
    <dgm:cxn modelId="{27F8ABD4-FB6C-45BA-8683-0255DC7F831D}" type="presParOf" srcId="{BB101C2D-CD9D-432E-BF07-DA00C63495C5}" destId="{FA2DAAA0-E147-46DB-AEA9-A5790CC1E733}" srcOrd="1" destOrd="0" presId="urn:microsoft.com/office/officeart/2005/8/layout/hierarchy4"/>
    <dgm:cxn modelId="{4E019481-C41F-4A46-AACB-04A9F4D4AAAF}" type="presParOf" srcId="{CCC4B4E6-A044-45A6-B69F-D794952BA122}" destId="{3995680F-E739-49FC-B50F-D50D1C3E513E}" srcOrd="1" destOrd="0" presId="urn:microsoft.com/office/officeart/2005/8/layout/hierarchy4"/>
    <dgm:cxn modelId="{AB525E24-F3A8-44AB-92CD-B66C9DD99462}" type="presParOf" srcId="{CCC4B4E6-A044-45A6-B69F-D794952BA122}" destId="{B98DF4C8-9B49-4202-8592-B517BADE39C0}" srcOrd="2" destOrd="0" presId="urn:microsoft.com/office/officeart/2005/8/layout/hierarchy4"/>
    <dgm:cxn modelId="{24F1BBEE-0024-43C2-985B-1C2FBE7B0B9B}" type="presParOf" srcId="{B98DF4C8-9B49-4202-8592-B517BADE39C0}" destId="{866F8105-A4A0-4A05-B38C-758D38D54AB1}" srcOrd="0" destOrd="0" presId="urn:microsoft.com/office/officeart/2005/8/layout/hierarchy4"/>
    <dgm:cxn modelId="{DF74E1CD-5677-4F38-AFEA-05D875F9D6BC}" type="presParOf" srcId="{B98DF4C8-9B49-4202-8592-B517BADE39C0}" destId="{2765F39A-C0BB-4551-8FF0-D5AECC515D4E}" srcOrd="1" destOrd="0" presId="urn:microsoft.com/office/officeart/2005/8/layout/hierarchy4"/>
    <dgm:cxn modelId="{8B26DD7F-1734-4AC8-BC6C-AE7352F1075C}" type="presParOf" srcId="{CCC4B4E6-A044-45A6-B69F-D794952BA122}" destId="{DB26983C-6AB5-4C83-96DB-6DED77877E09}" srcOrd="3" destOrd="0" presId="urn:microsoft.com/office/officeart/2005/8/layout/hierarchy4"/>
    <dgm:cxn modelId="{2F42F6B2-15D3-45E9-BE8A-9CF35D9060A5}" type="presParOf" srcId="{CCC4B4E6-A044-45A6-B69F-D794952BA122}" destId="{3053D26B-AA57-4BEB-BF47-6E7C74512151}" srcOrd="4" destOrd="0" presId="urn:microsoft.com/office/officeart/2005/8/layout/hierarchy4"/>
    <dgm:cxn modelId="{FF75D3F0-145D-4497-89AA-B794BDCEA118}" type="presParOf" srcId="{3053D26B-AA57-4BEB-BF47-6E7C74512151}" destId="{7E3FB28B-B3A9-4C04-B854-4149420E0EF9}" srcOrd="0" destOrd="0" presId="urn:microsoft.com/office/officeart/2005/8/layout/hierarchy4"/>
    <dgm:cxn modelId="{F4C81FEA-7B5F-4A52-A701-62F11486C55B}" type="presParOf" srcId="{3053D26B-AA57-4BEB-BF47-6E7C74512151}" destId="{36A04663-7491-4C0D-9399-F62007B1704B}" srcOrd="1" destOrd="0" presId="urn:microsoft.com/office/officeart/2005/8/layout/hierarchy4"/>
    <dgm:cxn modelId="{1B42DC23-8A6F-42DA-86A0-42A228076552}" type="presParOf" srcId="{CCC4B4E6-A044-45A6-B69F-D794952BA122}" destId="{9E2780AE-CFDD-4E4B-8CFB-F9DDB4C1A02C}" srcOrd="5" destOrd="0" presId="urn:microsoft.com/office/officeart/2005/8/layout/hierarchy4"/>
    <dgm:cxn modelId="{BE03A061-10A6-4DF2-80E4-720C1E9E1515}" type="presParOf" srcId="{CCC4B4E6-A044-45A6-B69F-D794952BA122}" destId="{D046D903-C522-4F9B-B4EE-1234399EAC4A}" srcOrd="6" destOrd="0" presId="urn:microsoft.com/office/officeart/2005/8/layout/hierarchy4"/>
    <dgm:cxn modelId="{71682C39-096F-4F6A-B07C-F5A6566E261C}" type="presParOf" srcId="{D046D903-C522-4F9B-B4EE-1234399EAC4A}" destId="{7F8753A4-C6CA-46F6-918C-3C809C8AC081}" srcOrd="0" destOrd="0" presId="urn:microsoft.com/office/officeart/2005/8/layout/hierarchy4"/>
    <dgm:cxn modelId="{BE5D9CAD-3590-438C-A8FE-57353CDD8FF3}" type="presParOf" srcId="{D046D903-C522-4F9B-B4EE-1234399EAC4A}" destId="{7E9B17B9-7D8D-4D49-B713-34899609A28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21D68D-F78F-407E-9D1F-85D5B59CFAC2}" type="doc">
      <dgm:prSet loTypeId="urn:microsoft.com/office/officeart/2005/8/layout/chevron1" loCatId="process" qsTypeId="urn:microsoft.com/office/officeart/2005/8/quickstyle/3d2" qsCatId="3D" csTypeId="urn:microsoft.com/office/officeart/2005/8/colors/accent1_4" csCatId="accent1" phldr="1"/>
      <dgm:spPr/>
      <dgm:t>
        <a:bodyPr/>
        <a:lstStyle/>
        <a:p>
          <a:endParaRPr lang="sv-SE"/>
        </a:p>
      </dgm:t>
    </dgm:pt>
    <dgm:pt modelId="{57F7F3C6-0D90-4E44-8A7E-6E0420194491}">
      <dgm:prSet custT="1"/>
      <dgm:spPr/>
      <dgm:t>
        <a:bodyPr/>
        <a:lstStyle/>
        <a:p>
          <a:pPr rtl="0"/>
          <a:r>
            <a:rPr lang="sv-SE" sz="1400" b="1" dirty="0" smtClean="0"/>
            <a:t>Förstudie</a:t>
          </a:r>
          <a:endParaRPr lang="sv-SE" sz="1400" b="1" dirty="0"/>
        </a:p>
      </dgm:t>
    </dgm:pt>
    <dgm:pt modelId="{E043EBC5-4F26-472D-94E5-313512CD8498}" type="parTrans" cxnId="{31168C39-B375-42A5-AFB1-56E402CAB7ED}">
      <dgm:prSet/>
      <dgm:spPr/>
      <dgm:t>
        <a:bodyPr/>
        <a:lstStyle/>
        <a:p>
          <a:endParaRPr lang="sv-SE" sz="1400" b="1"/>
        </a:p>
      </dgm:t>
    </dgm:pt>
    <dgm:pt modelId="{CC7DFD22-7F57-4158-82DB-46A8695BF12F}" type="sibTrans" cxnId="{31168C39-B375-42A5-AFB1-56E402CAB7ED}">
      <dgm:prSet custT="1"/>
      <dgm:spPr/>
      <dgm:t>
        <a:bodyPr/>
        <a:lstStyle/>
        <a:p>
          <a:endParaRPr lang="sv-SE" sz="1400" b="1"/>
        </a:p>
      </dgm:t>
    </dgm:pt>
    <dgm:pt modelId="{F833F24A-227A-47DE-909B-BAA78FCB7503}">
      <dgm:prSet custT="1"/>
      <dgm:spPr/>
      <dgm:t>
        <a:bodyPr/>
        <a:lstStyle/>
        <a:p>
          <a:pPr rtl="0"/>
          <a:r>
            <a:rPr lang="sv-SE" sz="1400" b="1" dirty="0" err="1" smtClean="0"/>
            <a:t>Consultation</a:t>
          </a:r>
          <a:r>
            <a:rPr lang="sv-SE" sz="1400" b="1" dirty="0" smtClean="0"/>
            <a:t> Forum</a:t>
          </a:r>
          <a:endParaRPr lang="sv-SE" sz="1400" b="1" dirty="0"/>
        </a:p>
      </dgm:t>
    </dgm:pt>
    <dgm:pt modelId="{A7822E6D-274D-4307-B09C-0CD748D3B565}" type="parTrans" cxnId="{20EBA49D-4EE2-4214-8649-141EB85448E1}">
      <dgm:prSet/>
      <dgm:spPr/>
      <dgm:t>
        <a:bodyPr/>
        <a:lstStyle/>
        <a:p>
          <a:endParaRPr lang="sv-SE" sz="1400" b="1"/>
        </a:p>
      </dgm:t>
    </dgm:pt>
    <dgm:pt modelId="{CCF80130-F7CF-4ECF-B353-5EE58720F8F6}" type="sibTrans" cxnId="{20EBA49D-4EE2-4214-8649-141EB85448E1}">
      <dgm:prSet custT="1"/>
      <dgm:spPr/>
      <dgm:t>
        <a:bodyPr/>
        <a:lstStyle/>
        <a:p>
          <a:endParaRPr lang="sv-SE" sz="1400" b="1"/>
        </a:p>
      </dgm:t>
    </dgm:pt>
    <dgm:pt modelId="{38C83CDF-EDA4-4EE8-92A7-5A246121116F}">
      <dgm:prSet custT="1"/>
      <dgm:spPr/>
      <dgm:t>
        <a:bodyPr/>
        <a:lstStyle/>
        <a:p>
          <a:pPr rtl="0"/>
          <a:r>
            <a:rPr lang="sv-SE" sz="1400" b="1" dirty="0" smtClean="0"/>
            <a:t>Kommitté omröstning</a:t>
          </a:r>
          <a:endParaRPr lang="sv-SE" sz="1400" b="1" dirty="0"/>
        </a:p>
      </dgm:t>
    </dgm:pt>
    <dgm:pt modelId="{BF54FDF7-39C8-4B3B-B48B-303DD363882D}" type="parTrans" cxnId="{3A3FBD7E-BDD2-4ADE-8D23-12DDF40CAE49}">
      <dgm:prSet/>
      <dgm:spPr/>
      <dgm:t>
        <a:bodyPr/>
        <a:lstStyle/>
        <a:p>
          <a:endParaRPr lang="sv-SE" sz="1400" b="1"/>
        </a:p>
      </dgm:t>
    </dgm:pt>
    <dgm:pt modelId="{31282BE6-2B11-4144-B54B-A932AE13740A}" type="sibTrans" cxnId="{3A3FBD7E-BDD2-4ADE-8D23-12DDF40CAE49}">
      <dgm:prSet custT="1"/>
      <dgm:spPr/>
      <dgm:t>
        <a:bodyPr/>
        <a:lstStyle/>
        <a:p>
          <a:endParaRPr lang="sv-SE" sz="1400" b="1"/>
        </a:p>
      </dgm:t>
    </dgm:pt>
    <dgm:pt modelId="{EDE16711-E8D6-4C16-9FE6-F72A234A4ADB}">
      <dgm:prSet custT="1"/>
      <dgm:spPr/>
      <dgm:t>
        <a:bodyPr/>
        <a:lstStyle/>
        <a:p>
          <a:pPr rtl="0"/>
          <a:r>
            <a:rPr lang="sv-SE" sz="1400" b="1" dirty="0" smtClean="0"/>
            <a:t>Förordning antas av KOM </a:t>
          </a:r>
          <a:endParaRPr lang="sv-SE" sz="1400" b="1" dirty="0"/>
        </a:p>
      </dgm:t>
    </dgm:pt>
    <dgm:pt modelId="{CCBEC5CB-45CC-426B-926C-07F296E16812}" type="parTrans" cxnId="{419A1244-2D90-46F2-BEA4-1FCCC474CBA1}">
      <dgm:prSet/>
      <dgm:spPr/>
      <dgm:t>
        <a:bodyPr/>
        <a:lstStyle/>
        <a:p>
          <a:endParaRPr lang="sv-SE" sz="1400" b="1"/>
        </a:p>
      </dgm:t>
    </dgm:pt>
    <dgm:pt modelId="{A78EDE6F-4AA7-499A-B7A1-0A0459B4602F}" type="sibTrans" cxnId="{419A1244-2D90-46F2-BEA4-1FCCC474CBA1}">
      <dgm:prSet custT="1"/>
      <dgm:spPr/>
      <dgm:t>
        <a:bodyPr/>
        <a:lstStyle/>
        <a:p>
          <a:endParaRPr lang="sv-SE" sz="1400" b="1"/>
        </a:p>
      </dgm:t>
    </dgm:pt>
    <dgm:pt modelId="{4E65613A-A82D-4DDF-A12E-310E317139CA}">
      <dgm:prSet custT="1"/>
      <dgm:spPr/>
      <dgm:t>
        <a:bodyPr/>
        <a:lstStyle/>
        <a:p>
          <a:pPr rtl="0"/>
          <a:r>
            <a:rPr lang="sv-SE" sz="1400" b="1" dirty="0" smtClean="0"/>
            <a:t>Tillsyn</a:t>
          </a:r>
          <a:endParaRPr lang="sv-SE" sz="1400" b="1" dirty="0"/>
        </a:p>
      </dgm:t>
    </dgm:pt>
    <dgm:pt modelId="{84CE4872-2FEC-46EC-8E21-A0B64DBB64A2}" type="parTrans" cxnId="{02A02895-E812-4C85-8DFE-19316FC79C30}">
      <dgm:prSet/>
      <dgm:spPr/>
      <dgm:t>
        <a:bodyPr/>
        <a:lstStyle/>
        <a:p>
          <a:endParaRPr lang="sv-SE" sz="1400" b="1"/>
        </a:p>
      </dgm:t>
    </dgm:pt>
    <dgm:pt modelId="{636F6AA0-893A-4264-9E3D-FB5E92631CE0}" type="sibTrans" cxnId="{02A02895-E812-4C85-8DFE-19316FC79C30}">
      <dgm:prSet/>
      <dgm:spPr/>
      <dgm:t>
        <a:bodyPr/>
        <a:lstStyle/>
        <a:p>
          <a:endParaRPr lang="sv-SE" sz="1400" b="1"/>
        </a:p>
      </dgm:t>
    </dgm:pt>
    <dgm:pt modelId="{718E1B38-E583-4767-9C0A-EE452B9C149B}" type="pres">
      <dgm:prSet presAssocID="{3221D68D-F78F-407E-9D1F-85D5B59CFAC2}" presName="Name0" presStyleCnt="0">
        <dgm:presLayoutVars>
          <dgm:dir/>
          <dgm:animLvl val="lvl"/>
          <dgm:resizeHandles val="exact"/>
        </dgm:presLayoutVars>
      </dgm:prSet>
      <dgm:spPr/>
      <dgm:t>
        <a:bodyPr/>
        <a:lstStyle/>
        <a:p>
          <a:endParaRPr lang="sv-SE"/>
        </a:p>
      </dgm:t>
    </dgm:pt>
    <dgm:pt modelId="{F7F18D2C-2958-42F8-A7AA-BE718425A7EF}" type="pres">
      <dgm:prSet presAssocID="{57F7F3C6-0D90-4E44-8A7E-6E0420194491}" presName="parTxOnly" presStyleLbl="node1" presStyleIdx="0" presStyleCnt="5">
        <dgm:presLayoutVars>
          <dgm:chMax val="0"/>
          <dgm:chPref val="0"/>
          <dgm:bulletEnabled val="1"/>
        </dgm:presLayoutVars>
      </dgm:prSet>
      <dgm:spPr/>
      <dgm:t>
        <a:bodyPr/>
        <a:lstStyle/>
        <a:p>
          <a:endParaRPr lang="sv-SE"/>
        </a:p>
      </dgm:t>
    </dgm:pt>
    <dgm:pt modelId="{2DC44BA4-08FF-4075-AFBC-DDD87056BD37}" type="pres">
      <dgm:prSet presAssocID="{CC7DFD22-7F57-4158-82DB-46A8695BF12F}" presName="parTxOnlySpace" presStyleCnt="0"/>
      <dgm:spPr/>
    </dgm:pt>
    <dgm:pt modelId="{77504475-2B0A-4939-9352-86D7BB436774}" type="pres">
      <dgm:prSet presAssocID="{F833F24A-227A-47DE-909B-BAA78FCB7503}" presName="parTxOnly" presStyleLbl="node1" presStyleIdx="1" presStyleCnt="5" custScaleX="112839">
        <dgm:presLayoutVars>
          <dgm:chMax val="0"/>
          <dgm:chPref val="0"/>
          <dgm:bulletEnabled val="1"/>
        </dgm:presLayoutVars>
      </dgm:prSet>
      <dgm:spPr/>
      <dgm:t>
        <a:bodyPr/>
        <a:lstStyle/>
        <a:p>
          <a:endParaRPr lang="sv-SE"/>
        </a:p>
      </dgm:t>
    </dgm:pt>
    <dgm:pt modelId="{23D1F5A8-1608-4E49-BA14-1A2519ABA6E3}" type="pres">
      <dgm:prSet presAssocID="{CCF80130-F7CF-4ECF-B353-5EE58720F8F6}" presName="parTxOnlySpace" presStyleCnt="0"/>
      <dgm:spPr/>
    </dgm:pt>
    <dgm:pt modelId="{A926504E-DA96-4E05-94E3-CEF243D08887}" type="pres">
      <dgm:prSet presAssocID="{38C83CDF-EDA4-4EE8-92A7-5A246121116F}" presName="parTxOnly" presStyleLbl="node1" presStyleIdx="2" presStyleCnt="5">
        <dgm:presLayoutVars>
          <dgm:chMax val="0"/>
          <dgm:chPref val="0"/>
          <dgm:bulletEnabled val="1"/>
        </dgm:presLayoutVars>
      </dgm:prSet>
      <dgm:spPr/>
      <dgm:t>
        <a:bodyPr/>
        <a:lstStyle/>
        <a:p>
          <a:endParaRPr lang="sv-SE"/>
        </a:p>
      </dgm:t>
    </dgm:pt>
    <dgm:pt modelId="{8AC8AB0F-20BE-47C3-8D1C-E3790BF77EFA}" type="pres">
      <dgm:prSet presAssocID="{31282BE6-2B11-4144-B54B-A932AE13740A}" presName="parTxOnlySpace" presStyleCnt="0"/>
      <dgm:spPr/>
    </dgm:pt>
    <dgm:pt modelId="{8ED9AB2C-1984-4F99-AF6A-AA967A467ABB}" type="pres">
      <dgm:prSet presAssocID="{EDE16711-E8D6-4C16-9FE6-F72A234A4ADB}" presName="parTxOnly" presStyleLbl="node1" presStyleIdx="3" presStyleCnt="5">
        <dgm:presLayoutVars>
          <dgm:chMax val="0"/>
          <dgm:chPref val="0"/>
          <dgm:bulletEnabled val="1"/>
        </dgm:presLayoutVars>
      </dgm:prSet>
      <dgm:spPr/>
      <dgm:t>
        <a:bodyPr/>
        <a:lstStyle/>
        <a:p>
          <a:endParaRPr lang="sv-SE"/>
        </a:p>
      </dgm:t>
    </dgm:pt>
    <dgm:pt modelId="{E83F4735-3635-4E37-AB0E-788A80EE1209}" type="pres">
      <dgm:prSet presAssocID="{A78EDE6F-4AA7-499A-B7A1-0A0459B4602F}" presName="parTxOnlySpace" presStyleCnt="0"/>
      <dgm:spPr/>
    </dgm:pt>
    <dgm:pt modelId="{5AA34D60-DDDA-43AF-AA1C-0446FF57F3CE}" type="pres">
      <dgm:prSet presAssocID="{4E65613A-A82D-4DDF-A12E-310E317139CA}" presName="parTxOnly" presStyleLbl="node1" presStyleIdx="4" presStyleCnt="5">
        <dgm:presLayoutVars>
          <dgm:chMax val="0"/>
          <dgm:chPref val="0"/>
          <dgm:bulletEnabled val="1"/>
        </dgm:presLayoutVars>
      </dgm:prSet>
      <dgm:spPr/>
      <dgm:t>
        <a:bodyPr/>
        <a:lstStyle/>
        <a:p>
          <a:endParaRPr lang="sv-SE"/>
        </a:p>
      </dgm:t>
    </dgm:pt>
  </dgm:ptLst>
  <dgm:cxnLst>
    <dgm:cxn modelId="{3A3FBD7E-BDD2-4ADE-8D23-12DDF40CAE49}" srcId="{3221D68D-F78F-407E-9D1F-85D5B59CFAC2}" destId="{38C83CDF-EDA4-4EE8-92A7-5A246121116F}" srcOrd="2" destOrd="0" parTransId="{BF54FDF7-39C8-4B3B-B48B-303DD363882D}" sibTransId="{31282BE6-2B11-4144-B54B-A932AE13740A}"/>
    <dgm:cxn modelId="{D69BF55A-A151-46EC-881B-83DA5CE7590F}" type="presOf" srcId="{38C83CDF-EDA4-4EE8-92A7-5A246121116F}" destId="{A926504E-DA96-4E05-94E3-CEF243D08887}" srcOrd="0" destOrd="0" presId="urn:microsoft.com/office/officeart/2005/8/layout/chevron1"/>
    <dgm:cxn modelId="{F931AA0C-399D-4088-BC46-E77C2CF445E6}" type="presOf" srcId="{3221D68D-F78F-407E-9D1F-85D5B59CFAC2}" destId="{718E1B38-E583-4767-9C0A-EE452B9C149B}" srcOrd="0" destOrd="0" presId="urn:microsoft.com/office/officeart/2005/8/layout/chevron1"/>
    <dgm:cxn modelId="{A1E62C89-D6A4-443E-BA74-94E22A468CE5}" type="presOf" srcId="{57F7F3C6-0D90-4E44-8A7E-6E0420194491}" destId="{F7F18D2C-2958-42F8-A7AA-BE718425A7EF}" srcOrd="0" destOrd="0" presId="urn:microsoft.com/office/officeart/2005/8/layout/chevron1"/>
    <dgm:cxn modelId="{C7FBB331-F9FD-4B5E-AED4-32F539463EE2}" type="presOf" srcId="{F833F24A-227A-47DE-909B-BAA78FCB7503}" destId="{77504475-2B0A-4939-9352-86D7BB436774}" srcOrd="0" destOrd="0" presId="urn:microsoft.com/office/officeart/2005/8/layout/chevron1"/>
    <dgm:cxn modelId="{02A02895-E812-4C85-8DFE-19316FC79C30}" srcId="{3221D68D-F78F-407E-9D1F-85D5B59CFAC2}" destId="{4E65613A-A82D-4DDF-A12E-310E317139CA}" srcOrd="4" destOrd="0" parTransId="{84CE4872-2FEC-46EC-8E21-A0B64DBB64A2}" sibTransId="{636F6AA0-893A-4264-9E3D-FB5E92631CE0}"/>
    <dgm:cxn modelId="{31168C39-B375-42A5-AFB1-56E402CAB7ED}" srcId="{3221D68D-F78F-407E-9D1F-85D5B59CFAC2}" destId="{57F7F3C6-0D90-4E44-8A7E-6E0420194491}" srcOrd="0" destOrd="0" parTransId="{E043EBC5-4F26-472D-94E5-313512CD8498}" sibTransId="{CC7DFD22-7F57-4158-82DB-46A8695BF12F}"/>
    <dgm:cxn modelId="{941BC476-3238-479F-AE5D-8FB83CD58D85}" type="presOf" srcId="{4E65613A-A82D-4DDF-A12E-310E317139CA}" destId="{5AA34D60-DDDA-43AF-AA1C-0446FF57F3CE}" srcOrd="0" destOrd="0" presId="urn:microsoft.com/office/officeart/2005/8/layout/chevron1"/>
    <dgm:cxn modelId="{20EBA49D-4EE2-4214-8649-141EB85448E1}" srcId="{3221D68D-F78F-407E-9D1F-85D5B59CFAC2}" destId="{F833F24A-227A-47DE-909B-BAA78FCB7503}" srcOrd="1" destOrd="0" parTransId="{A7822E6D-274D-4307-B09C-0CD748D3B565}" sibTransId="{CCF80130-F7CF-4ECF-B353-5EE58720F8F6}"/>
    <dgm:cxn modelId="{290907AE-3CAE-4A98-BE9E-28190894D74E}" type="presOf" srcId="{EDE16711-E8D6-4C16-9FE6-F72A234A4ADB}" destId="{8ED9AB2C-1984-4F99-AF6A-AA967A467ABB}" srcOrd="0" destOrd="0" presId="urn:microsoft.com/office/officeart/2005/8/layout/chevron1"/>
    <dgm:cxn modelId="{419A1244-2D90-46F2-BEA4-1FCCC474CBA1}" srcId="{3221D68D-F78F-407E-9D1F-85D5B59CFAC2}" destId="{EDE16711-E8D6-4C16-9FE6-F72A234A4ADB}" srcOrd="3" destOrd="0" parTransId="{CCBEC5CB-45CC-426B-926C-07F296E16812}" sibTransId="{A78EDE6F-4AA7-499A-B7A1-0A0459B4602F}"/>
    <dgm:cxn modelId="{6C012876-3D08-4861-B9E4-3D196C5DB72E}" type="presParOf" srcId="{718E1B38-E583-4767-9C0A-EE452B9C149B}" destId="{F7F18D2C-2958-42F8-A7AA-BE718425A7EF}" srcOrd="0" destOrd="0" presId="urn:microsoft.com/office/officeart/2005/8/layout/chevron1"/>
    <dgm:cxn modelId="{8088E1C0-0AFD-4EC1-8F56-76866F94A4FD}" type="presParOf" srcId="{718E1B38-E583-4767-9C0A-EE452B9C149B}" destId="{2DC44BA4-08FF-4075-AFBC-DDD87056BD37}" srcOrd="1" destOrd="0" presId="urn:microsoft.com/office/officeart/2005/8/layout/chevron1"/>
    <dgm:cxn modelId="{1DE5FE4B-39C9-43C8-965E-7A567FF9DA78}" type="presParOf" srcId="{718E1B38-E583-4767-9C0A-EE452B9C149B}" destId="{77504475-2B0A-4939-9352-86D7BB436774}" srcOrd="2" destOrd="0" presId="urn:microsoft.com/office/officeart/2005/8/layout/chevron1"/>
    <dgm:cxn modelId="{4469523B-05F5-4AA2-B011-C770F5A293E7}" type="presParOf" srcId="{718E1B38-E583-4767-9C0A-EE452B9C149B}" destId="{23D1F5A8-1608-4E49-BA14-1A2519ABA6E3}" srcOrd="3" destOrd="0" presId="urn:microsoft.com/office/officeart/2005/8/layout/chevron1"/>
    <dgm:cxn modelId="{D7F52DBF-BA84-45DB-97E5-A64992602681}" type="presParOf" srcId="{718E1B38-E583-4767-9C0A-EE452B9C149B}" destId="{A926504E-DA96-4E05-94E3-CEF243D08887}" srcOrd="4" destOrd="0" presId="urn:microsoft.com/office/officeart/2005/8/layout/chevron1"/>
    <dgm:cxn modelId="{42797D79-20B6-4965-B636-8C41ABE3277F}" type="presParOf" srcId="{718E1B38-E583-4767-9C0A-EE452B9C149B}" destId="{8AC8AB0F-20BE-47C3-8D1C-E3790BF77EFA}" srcOrd="5" destOrd="0" presId="urn:microsoft.com/office/officeart/2005/8/layout/chevron1"/>
    <dgm:cxn modelId="{4389960F-F496-477D-A27A-5A9BDA8254B2}" type="presParOf" srcId="{718E1B38-E583-4767-9C0A-EE452B9C149B}" destId="{8ED9AB2C-1984-4F99-AF6A-AA967A467ABB}" srcOrd="6" destOrd="0" presId="urn:microsoft.com/office/officeart/2005/8/layout/chevron1"/>
    <dgm:cxn modelId="{A849C031-3F41-4AAC-A106-01D1B898491C}" type="presParOf" srcId="{718E1B38-E583-4767-9C0A-EE452B9C149B}" destId="{E83F4735-3635-4E37-AB0E-788A80EE1209}" srcOrd="7" destOrd="0" presId="urn:microsoft.com/office/officeart/2005/8/layout/chevron1"/>
    <dgm:cxn modelId="{ECE47C72-A029-4359-84CA-A3C45AD47BB4}" type="presParOf" srcId="{718E1B38-E583-4767-9C0A-EE452B9C149B}" destId="{5AA34D60-DDDA-43AF-AA1C-0446FF57F3CE}"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21D68D-F78F-407E-9D1F-85D5B59CFAC2}" type="doc">
      <dgm:prSet loTypeId="urn:microsoft.com/office/officeart/2005/8/layout/chevron1" loCatId="process" qsTypeId="urn:microsoft.com/office/officeart/2005/8/quickstyle/3d2" qsCatId="3D" csTypeId="urn:microsoft.com/office/officeart/2005/8/colors/accent1_4" csCatId="accent1" phldr="1"/>
      <dgm:spPr/>
      <dgm:t>
        <a:bodyPr/>
        <a:lstStyle/>
        <a:p>
          <a:endParaRPr lang="sv-SE"/>
        </a:p>
      </dgm:t>
    </dgm:pt>
    <dgm:pt modelId="{F833F24A-227A-47DE-909B-BAA78FCB7503}">
      <dgm:prSet custT="1"/>
      <dgm:spPr/>
      <dgm:t>
        <a:bodyPr/>
        <a:lstStyle/>
        <a:p>
          <a:pPr rtl="0"/>
          <a:r>
            <a:rPr lang="sv-SE" sz="1400" b="1" dirty="0" err="1" smtClean="0"/>
            <a:t>Consultation</a:t>
          </a:r>
          <a:r>
            <a:rPr lang="sv-SE" sz="1400" b="1" dirty="0" smtClean="0"/>
            <a:t> Forum</a:t>
          </a:r>
          <a:endParaRPr lang="sv-SE" sz="1400" b="1" dirty="0"/>
        </a:p>
      </dgm:t>
    </dgm:pt>
    <dgm:pt modelId="{A7822E6D-274D-4307-B09C-0CD748D3B565}" type="parTrans" cxnId="{20EBA49D-4EE2-4214-8649-141EB85448E1}">
      <dgm:prSet/>
      <dgm:spPr/>
      <dgm:t>
        <a:bodyPr/>
        <a:lstStyle/>
        <a:p>
          <a:endParaRPr lang="sv-SE" sz="1400" b="1"/>
        </a:p>
      </dgm:t>
    </dgm:pt>
    <dgm:pt modelId="{CCF80130-F7CF-4ECF-B353-5EE58720F8F6}" type="sibTrans" cxnId="{20EBA49D-4EE2-4214-8649-141EB85448E1}">
      <dgm:prSet custT="1"/>
      <dgm:spPr/>
      <dgm:t>
        <a:bodyPr/>
        <a:lstStyle/>
        <a:p>
          <a:endParaRPr lang="sv-SE" sz="1400" b="1"/>
        </a:p>
      </dgm:t>
    </dgm:pt>
    <dgm:pt modelId="{38C83CDF-EDA4-4EE8-92A7-5A246121116F}">
      <dgm:prSet custT="1"/>
      <dgm:spPr/>
      <dgm:t>
        <a:bodyPr/>
        <a:lstStyle/>
        <a:p>
          <a:pPr rtl="0"/>
          <a:r>
            <a:rPr lang="sv-SE" sz="1400" b="1" dirty="0" smtClean="0"/>
            <a:t>Kommitté omröstning</a:t>
          </a:r>
          <a:endParaRPr lang="sv-SE" sz="1400" b="1" dirty="0"/>
        </a:p>
      </dgm:t>
    </dgm:pt>
    <dgm:pt modelId="{BF54FDF7-39C8-4B3B-B48B-303DD363882D}" type="parTrans" cxnId="{3A3FBD7E-BDD2-4ADE-8D23-12DDF40CAE49}">
      <dgm:prSet/>
      <dgm:spPr/>
      <dgm:t>
        <a:bodyPr/>
        <a:lstStyle/>
        <a:p>
          <a:endParaRPr lang="sv-SE" sz="1400" b="1"/>
        </a:p>
      </dgm:t>
    </dgm:pt>
    <dgm:pt modelId="{31282BE6-2B11-4144-B54B-A932AE13740A}" type="sibTrans" cxnId="{3A3FBD7E-BDD2-4ADE-8D23-12DDF40CAE49}">
      <dgm:prSet custT="1"/>
      <dgm:spPr/>
      <dgm:t>
        <a:bodyPr/>
        <a:lstStyle/>
        <a:p>
          <a:endParaRPr lang="sv-SE" sz="1400" b="1"/>
        </a:p>
      </dgm:t>
    </dgm:pt>
    <dgm:pt modelId="{EDE16711-E8D6-4C16-9FE6-F72A234A4ADB}">
      <dgm:prSet custT="1"/>
      <dgm:spPr/>
      <dgm:t>
        <a:bodyPr/>
        <a:lstStyle/>
        <a:p>
          <a:pPr rtl="0"/>
          <a:r>
            <a:rPr lang="sv-SE" sz="1400" b="1" dirty="0" smtClean="0"/>
            <a:t>Förordning antas av KOM </a:t>
          </a:r>
          <a:endParaRPr lang="sv-SE" sz="1400" b="1" dirty="0"/>
        </a:p>
      </dgm:t>
    </dgm:pt>
    <dgm:pt modelId="{CCBEC5CB-45CC-426B-926C-07F296E16812}" type="parTrans" cxnId="{419A1244-2D90-46F2-BEA4-1FCCC474CBA1}">
      <dgm:prSet/>
      <dgm:spPr/>
      <dgm:t>
        <a:bodyPr/>
        <a:lstStyle/>
        <a:p>
          <a:endParaRPr lang="sv-SE" sz="1400" b="1"/>
        </a:p>
      </dgm:t>
    </dgm:pt>
    <dgm:pt modelId="{A78EDE6F-4AA7-499A-B7A1-0A0459B4602F}" type="sibTrans" cxnId="{419A1244-2D90-46F2-BEA4-1FCCC474CBA1}">
      <dgm:prSet custT="1"/>
      <dgm:spPr/>
      <dgm:t>
        <a:bodyPr/>
        <a:lstStyle/>
        <a:p>
          <a:endParaRPr lang="sv-SE" sz="1400" b="1"/>
        </a:p>
      </dgm:t>
    </dgm:pt>
    <dgm:pt modelId="{4E65613A-A82D-4DDF-A12E-310E317139CA}">
      <dgm:prSet custT="1"/>
      <dgm:spPr/>
      <dgm:t>
        <a:bodyPr/>
        <a:lstStyle/>
        <a:p>
          <a:pPr rtl="0"/>
          <a:r>
            <a:rPr lang="sv-SE" sz="1400" b="1" dirty="0" smtClean="0"/>
            <a:t>Tillsyn</a:t>
          </a:r>
          <a:endParaRPr lang="sv-SE" sz="1400" b="1" dirty="0"/>
        </a:p>
      </dgm:t>
    </dgm:pt>
    <dgm:pt modelId="{84CE4872-2FEC-46EC-8E21-A0B64DBB64A2}" type="parTrans" cxnId="{02A02895-E812-4C85-8DFE-19316FC79C30}">
      <dgm:prSet/>
      <dgm:spPr/>
      <dgm:t>
        <a:bodyPr/>
        <a:lstStyle/>
        <a:p>
          <a:endParaRPr lang="sv-SE" sz="1400" b="1"/>
        </a:p>
      </dgm:t>
    </dgm:pt>
    <dgm:pt modelId="{636F6AA0-893A-4264-9E3D-FB5E92631CE0}" type="sibTrans" cxnId="{02A02895-E812-4C85-8DFE-19316FC79C30}">
      <dgm:prSet/>
      <dgm:spPr/>
      <dgm:t>
        <a:bodyPr/>
        <a:lstStyle/>
        <a:p>
          <a:endParaRPr lang="sv-SE" sz="1400" b="1"/>
        </a:p>
      </dgm:t>
    </dgm:pt>
    <dgm:pt modelId="{57F7F3C6-0D90-4E44-8A7E-6E0420194491}">
      <dgm:prSet custT="1"/>
      <dgm:spPr/>
      <dgm:t>
        <a:bodyPr/>
        <a:lstStyle/>
        <a:p>
          <a:pPr rtl="0"/>
          <a:r>
            <a:rPr lang="sv-SE" sz="1400" b="1" dirty="0" smtClean="0"/>
            <a:t>Förstudie</a:t>
          </a:r>
          <a:endParaRPr lang="sv-SE" sz="1400" b="1" dirty="0"/>
        </a:p>
      </dgm:t>
    </dgm:pt>
    <dgm:pt modelId="{CC7DFD22-7F57-4158-82DB-46A8695BF12F}" type="sibTrans" cxnId="{31168C39-B375-42A5-AFB1-56E402CAB7ED}">
      <dgm:prSet custT="1"/>
      <dgm:spPr/>
      <dgm:t>
        <a:bodyPr/>
        <a:lstStyle/>
        <a:p>
          <a:endParaRPr lang="sv-SE" sz="1400" b="1"/>
        </a:p>
      </dgm:t>
    </dgm:pt>
    <dgm:pt modelId="{E043EBC5-4F26-472D-94E5-313512CD8498}" type="parTrans" cxnId="{31168C39-B375-42A5-AFB1-56E402CAB7ED}">
      <dgm:prSet/>
      <dgm:spPr/>
      <dgm:t>
        <a:bodyPr/>
        <a:lstStyle/>
        <a:p>
          <a:endParaRPr lang="sv-SE" sz="1400" b="1"/>
        </a:p>
      </dgm:t>
    </dgm:pt>
    <dgm:pt modelId="{718E1B38-E583-4767-9C0A-EE452B9C149B}" type="pres">
      <dgm:prSet presAssocID="{3221D68D-F78F-407E-9D1F-85D5B59CFAC2}" presName="Name0" presStyleCnt="0">
        <dgm:presLayoutVars>
          <dgm:dir/>
          <dgm:animLvl val="lvl"/>
          <dgm:resizeHandles val="exact"/>
        </dgm:presLayoutVars>
      </dgm:prSet>
      <dgm:spPr/>
      <dgm:t>
        <a:bodyPr/>
        <a:lstStyle/>
        <a:p>
          <a:endParaRPr lang="sv-SE"/>
        </a:p>
      </dgm:t>
    </dgm:pt>
    <dgm:pt modelId="{F7F18D2C-2958-42F8-A7AA-BE718425A7EF}" type="pres">
      <dgm:prSet presAssocID="{57F7F3C6-0D90-4E44-8A7E-6E0420194491}" presName="parTxOnly" presStyleLbl="node1" presStyleIdx="0" presStyleCnt="5">
        <dgm:presLayoutVars>
          <dgm:chMax val="0"/>
          <dgm:chPref val="0"/>
          <dgm:bulletEnabled val="1"/>
        </dgm:presLayoutVars>
      </dgm:prSet>
      <dgm:spPr/>
      <dgm:t>
        <a:bodyPr/>
        <a:lstStyle/>
        <a:p>
          <a:endParaRPr lang="sv-SE"/>
        </a:p>
      </dgm:t>
    </dgm:pt>
    <dgm:pt modelId="{2DC44BA4-08FF-4075-AFBC-DDD87056BD37}" type="pres">
      <dgm:prSet presAssocID="{CC7DFD22-7F57-4158-82DB-46A8695BF12F}" presName="parTxOnlySpace" presStyleCnt="0"/>
      <dgm:spPr/>
    </dgm:pt>
    <dgm:pt modelId="{77504475-2B0A-4939-9352-86D7BB436774}" type="pres">
      <dgm:prSet presAssocID="{F833F24A-227A-47DE-909B-BAA78FCB7503}" presName="parTxOnly" presStyleLbl="node1" presStyleIdx="1" presStyleCnt="5" custScaleX="112839">
        <dgm:presLayoutVars>
          <dgm:chMax val="0"/>
          <dgm:chPref val="0"/>
          <dgm:bulletEnabled val="1"/>
        </dgm:presLayoutVars>
      </dgm:prSet>
      <dgm:spPr/>
      <dgm:t>
        <a:bodyPr/>
        <a:lstStyle/>
        <a:p>
          <a:endParaRPr lang="sv-SE"/>
        </a:p>
      </dgm:t>
    </dgm:pt>
    <dgm:pt modelId="{23D1F5A8-1608-4E49-BA14-1A2519ABA6E3}" type="pres">
      <dgm:prSet presAssocID="{CCF80130-F7CF-4ECF-B353-5EE58720F8F6}" presName="parTxOnlySpace" presStyleCnt="0"/>
      <dgm:spPr/>
    </dgm:pt>
    <dgm:pt modelId="{A926504E-DA96-4E05-94E3-CEF243D08887}" type="pres">
      <dgm:prSet presAssocID="{38C83CDF-EDA4-4EE8-92A7-5A246121116F}" presName="parTxOnly" presStyleLbl="node1" presStyleIdx="2" presStyleCnt="5">
        <dgm:presLayoutVars>
          <dgm:chMax val="0"/>
          <dgm:chPref val="0"/>
          <dgm:bulletEnabled val="1"/>
        </dgm:presLayoutVars>
      </dgm:prSet>
      <dgm:spPr/>
      <dgm:t>
        <a:bodyPr/>
        <a:lstStyle/>
        <a:p>
          <a:endParaRPr lang="sv-SE"/>
        </a:p>
      </dgm:t>
    </dgm:pt>
    <dgm:pt modelId="{8AC8AB0F-20BE-47C3-8D1C-E3790BF77EFA}" type="pres">
      <dgm:prSet presAssocID="{31282BE6-2B11-4144-B54B-A932AE13740A}" presName="parTxOnlySpace" presStyleCnt="0"/>
      <dgm:spPr/>
    </dgm:pt>
    <dgm:pt modelId="{8ED9AB2C-1984-4F99-AF6A-AA967A467ABB}" type="pres">
      <dgm:prSet presAssocID="{EDE16711-E8D6-4C16-9FE6-F72A234A4ADB}" presName="parTxOnly" presStyleLbl="node1" presStyleIdx="3" presStyleCnt="5">
        <dgm:presLayoutVars>
          <dgm:chMax val="0"/>
          <dgm:chPref val="0"/>
          <dgm:bulletEnabled val="1"/>
        </dgm:presLayoutVars>
      </dgm:prSet>
      <dgm:spPr/>
      <dgm:t>
        <a:bodyPr/>
        <a:lstStyle/>
        <a:p>
          <a:endParaRPr lang="sv-SE"/>
        </a:p>
      </dgm:t>
    </dgm:pt>
    <dgm:pt modelId="{E83F4735-3635-4E37-AB0E-788A80EE1209}" type="pres">
      <dgm:prSet presAssocID="{A78EDE6F-4AA7-499A-B7A1-0A0459B4602F}" presName="parTxOnlySpace" presStyleCnt="0"/>
      <dgm:spPr/>
    </dgm:pt>
    <dgm:pt modelId="{5AA34D60-DDDA-43AF-AA1C-0446FF57F3CE}" type="pres">
      <dgm:prSet presAssocID="{4E65613A-A82D-4DDF-A12E-310E317139CA}" presName="parTxOnly" presStyleLbl="node1" presStyleIdx="4" presStyleCnt="5">
        <dgm:presLayoutVars>
          <dgm:chMax val="0"/>
          <dgm:chPref val="0"/>
          <dgm:bulletEnabled val="1"/>
        </dgm:presLayoutVars>
      </dgm:prSet>
      <dgm:spPr/>
      <dgm:t>
        <a:bodyPr/>
        <a:lstStyle/>
        <a:p>
          <a:endParaRPr lang="sv-SE"/>
        </a:p>
      </dgm:t>
    </dgm:pt>
  </dgm:ptLst>
  <dgm:cxnLst>
    <dgm:cxn modelId="{291A81B8-EC3A-4446-BD35-2CD77F01C134}" type="presOf" srcId="{38C83CDF-EDA4-4EE8-92A7-5A246121116F}" destId="{A926504E-DA96-4E05-94E3-CEF243D08887}" srcOrd="0" destOrd="0" presId="urn:microsoft.com/office/officeart/2005/8/layout/chevron1"/>
    <dgm:cxn modelId="{02A02895-E812-4C85-8DFE-19316FC79C30}" srcId="{3221D68D-F78F-407E-9D1F-85D5B59CFAC2}" destId="{4E65613A-A82D-4DDF-A12E-310E317139CA}" srcOrd="4" destOrd="0" parTransId="{84CE4872-2FEC-46EC-8E21-A0B64DBB64A2}" sibTransId="{636F6AA0-893A-4264-9E3D-FB5E92631CE0}"/>
    <dgm:cxn modelId="{66C4919D-37B4-47C1-9BCB-F9637C3D1CEE}" type="presOf" srcId="{57F7F3C6-0D90-4E44-8A7E-6E0420194491}" destId="{F7F18D2C-2958-42F8-A7AA-BE718425A7EF}" srcOrd="0" destOrd="0" presId="urn:microsoft.com/office/officeart/2005/8/layout/chevron1"/>
    <dgm:cxn modelId="{3A3FBD7E-BDD2-4ADE-8D23-12DDF40CAE49}" srcId="{3221D68D-F78F-407E-9D1F-85D5B59CFAC2}" destId="{38C83CDF-EDA4-4EE8-92A7-5A246121116F}" srcOrd="2" destOrd="0" parTransId="{BF54FDF7-39C8-4B3B-B48B-303DD363882D}" sibTransId="{31282BE6-2B11-4144-B54B-A932AE13740A}"/>
    <dgm:cxn modelId="{B935032E-760E-4F14-B3E6-B5D2A68936A1}" type="presOf" srcId="{EDE16711-E8D6-4C16-9FE6-F72A234A4ADB}" destId="{8ED9AB2C-1984-4F99-AF6A-AA967A467ABB}" srcOrd="0" destOrd="0" presId="urn:microsoft.com/office/officeart/2005/8/layout/chevron1"/>
    <dgm:cxn modelId="{31168C39-B375-42A5-AFB1-56E402CAB7ED}" srcId="{3221D68D-F78F-407E-9D1F-85D5B59CFAC2}" destId="{57F7F3C6-0D90-4E44-8A7E-6E0420194491}" srcOrd="0" destOrd="0" parTransId="{E043EBC5-4F26-472D-94E5-313512CD8498}" sibTransId="{CC7DFD22-7F57-4158-82DB-46A8695BF12F}"/>
    <dgm:cxn modelId="{AA91504A-9B9C-4C23-896F-3BCF46429F3B}" type="presOf" srcId="{4E65613A-A82D-4DDF-A12E-310E317139CA}" destId="{5AA34D60-DDDA-43AF-AA1C-0446FF57F3CE}" srcOrd="0" destOrd="0" presId="urn:microsoft.com/office/officeart/2005/8/layout/chevron1"/>
    <dgm:cxn modelId="{20EBA49D-4EE2-4214-8649-141EB85448E1}" srcId="{3221D68D-F78F-407E-9D1F-85D5B59CFAC2}" destId="{F833F24A-227A-47DE-909B-BAA78FCB7503}" srcOrd="1" destOrd="0" parTransId="{A7822E6D-274D-4307-B09C-0CD748D3B565}" sibTransId="{CCF80130-F7CF-4ECF-B353-5EE58720F8F6}"/>
    <dgm:cxn modelId="{6ADDA67B-5C60-41A1-9900-F97CC9B16082}" type="presOf" srcId="{F833F24A-227A-47DE-909B-BAA78FCB7503}" destId="{77504475-2B0A-4939-9352-86D7BB436774}" srcOrd="0" destOrd="0" presId="urn:microsoft.com/office/officeart/2005/8/layout/chevron1"/>
    <dgm:cxn modelId="{419A1244-2D90-46F2-BEA4-1FCCC474CBA1}" srcId="{3221D68D-F78F-407E-9D1F-85D5B59CFAC2}" destId="{EDE16711-E8D6-4C16-9FE6-F72A234A4ADB}" srcOrd="3" destOrd="0" parTransId="{CCBEC5CB-45CC-426B-926C-07F296E16812}" sibTransId="{A78EDE6F-4AA7-499A-B7A1-0A0459B4602F}"/>
    <dgm:cxn modelId="{58588E4C-36A2-474F-981E-A0827825863F}" type="presOf" srcId="{3221D68D-F78F-407E-9D1F-85D5B59CFAC2}" destId="{718E1B38-E583-4767-9C0A-EE452B9C149B}" srcOrd="0" destOrd="0" presId="urn:microsoft.com/office/officeart/2005/8/layout/chevron1"/>
    <dgm:cxn modelId="{286D250B-DE95-418E-B9AB-62C1BF50D8E9}" type="presParOf" srcId="{718E1B38-E583-4767-9C0A-EE452B9C149B}" destId="{F7F18D2C-2958-42F8-A7AA-BE718425A7EF}" srcOrd="0" destOrd="0" presId="urn:microsoft.com/office/officeart/2005/8/layout/chevron1"/>
    <dgm:cxn modelId="{04649391-3F4B-42F5-86F0-EF124F979864}" type="presParOf" srcId="{718E1B38-E583-4767-9C0A-EE452B9C149B}" destId="{2DC44BA4-08FF-4075-AFBC-DDD87056BD37}" srcOrd="1" destOrd="0" presId="urn:microsoft.com/office/officeart/2005/8/layout/chevron1"/>
    <dgm:cxn modelId="{4A0A09E3-E450-4AAC-9182-BF154AA6700D}" type="presParOf" srcId="{718E1B38-E583-4767-9C0A-EE452B9C149B}" destId="{77504475-2B0A-4939-9352-86D7BB436774}" srcOrd="2" destOrd="0" presId="urn:microsoft.com/office/officeart/2005/8/layout/chevron1"/>
    <dgm:cxn modelId="{F15248CD-940F-49AA-9EE9-BD43EDF194CA}" type="presParOf" srcId="{718E1B38-E583-4767-9C0A-EE452B9C149B}" destId="{23D1F5A8-1608-4E49-BA14-1A2519ABA6E3}" srcOrd="3" destOrd="0" presId="urn:microsoft.com/office/officeart/2005/8/layout/chevron1"/>
    <dgm:cxn modelId="{253DBE34-A824-4F3D-B98B-588D23927198}" type="presParOf" srcId="{718E1B38-E583-4767-9C0A-EE452B9C149B}" destId="{A926504E-DA96-4E05-94E3-CEF243D08887}" srcOrd="4" destOrd="0" presId="urn:microsoft.com/office/officeart/2005/8/layout/chevron1"/>
    <dgm:cxn modelId="{C4DBC993-48B6-4AF5-9BCF-2D599F8604FE}" type="presParOf" srcId="{718E1B38-E583-4767-9C0A-EE452B9C149B}" destId="{8AC8AB0F-20BE-47C3-8D1C-E3790BF77EFA}" srcOrd="5" destOrd="0" presId="urn:microsoft.com/office/officeart/2005/8/layout/chevron1"/>
    <dgm:cxn modelId="{3FCE2FFE-2A53-4D2A-9532-6737D2E40B92}" type="presParOf" srcId="{718E1B38-E583-4767-9C0A-EE452B9C149B}" destId="{8ED9AB2C-1984-4F99-AF6A-AA967A467ABB}" srcOrd="6" destOrd="0" presId="urn:microsoft.com/office/officeart/2005/8/layout/chevron1"/>
    <dgm:cxn modelId="{E0215235-B8B3-44F0-BFE2-B756C51DB8D6}" type="presParOf" srcId="{718E1B38-E583-4767-9C0A-EE452B9C149B}" destId="{E83F4735-3635-4E37-AB0E-788A80EE1209}" srcOrd="7" destOrd="0" presId="urn:microsoft.com/office/officeart/2005/8/layout/chevron1"/>
    <dgm:cxn modelId="{470C306D-56BE-4C04-8E48-738AB9371AAC}" type="presParOf" srcId="{718E1B38-E583-4767-9C0A-EE452B9C149B}" destId="{5AA34D60-DDDA-43AF-AA1C-0446FF57F3CE}"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21D68D-F78F-407E-9D1F-85D5B59CFAC2}" type="doc">
      <dgm:prSet loTypeId="urn:microsoft.com/office/officeart/2005/8/layout/chevron1" loCatId="process" qsTypeId="urn:microsoft.com/office/officeart/2005/8/quickstyle/3d2" qsCatId="3D" csTypeId="urn:microsoft.com/office/officeart/2005/8/colors/accent1_4" csCatId="accent1" phldr="1"/>
      <dgm:spPr/>
      <dgm:t>
        <a:bodyPr/>
        <a:lstStyle/>
        <a:p>
          <a:endParaRPr lang="sv-SE"/>
        </a:p>
      </dgm:t>
    </dgm:pt>
    <dgm:pt modelId="{718E1B38-E583-4767-9C0A-EE452B9C149B}" type="pres">
      <dgm:prSet presAssocID="{3221D68D-F78F-407E-9D1F-85D5B59CFAC2}" presName="Name0" presStyleCnt="0">
        <dgm:presLayoutVars>
          <dgm:dir/>
          <dgm:animLvl val="lvl"/>
          <dgm:resizeHandles val="exact"/>
        </dgm:presLayoutVars>
      </dgm:prSet>
      <dgm:spPr/>
      <dgm:t>
        <a:bodyPr/>
        <a:lstStyle/>
        <a:p>
          <a:endParaRPr lang="sv-SE"/>
        </a:p>
      </dgm:t>
    </dgm:pt>
  </dgm:ptLst>
  <dgm:cxnLst>
    <dgm:cxn modelId="{984C6E9E-D8C6-4AC6-ABBA-FA222E31FA79}" type="presOf" srcId="{3221D68D-F78F-407E-9D1F-85D5B59CFAC2}" destId="{718E1B38-E583-4767-9C0A-EE452B9C149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6CD50-8073-4BE6-A23C-2A77814C3B4F}">
      <dsp:nvSpPr>
        <dsp:cNvPr id="0" name=""/>
        <dsp:cNvSpPr/>
      </dsp:nvSpPr>
      <dsp:spPr>
        <a:xfrm>
          <a:off x="1330" y="293"/>
          <a:ext cx="8226939" cy="1154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sv-SE" sz="3600" kern="1200" dirty="0" smtClean="0"/>
            <a:t>Ekodesigndirektivet</a:t>
          </a:r>
          <a:endParaRPr lang="sv-SE" sz="3600" kern="1200" dirty="0"/>
        </a:p>
      </dsp:txBody>
      <dsp:txXfrm>
        <a:off x="35138" y="34101"/>
        <a:ext cx="8159323" cy="1086691"/>
      </dsp:txXfrm>
    </dsp:sp>
    <dsp:sp modelId="{888F9809-F873-44C0-B841-65BA0A9B0027}">
      <dsp:nvSpPr>
        <dsp:cNvPr id="0" name=""/>
        <dsp:cNvSpPr/>
      </dsp:nvSpPr>
      <dsp:spPr>
        <a:xfrm>
          <a:off x="1330" y="1365678"/>
          <a:ext cx="1934840" cy="1154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100000"/>
            </a:lnSpc>
            <a:spcBef>
              <a:spcPct val="0"/>
            </a:spcBef>
            <a:spcAft>
              <a:spcPct val="35000"/>
            </a:spcAft>
          </a:pPr>
          <a:r>
            <a:rPr lang="sv-SE" sz="2000" kern="1200" dirty="0" smtClean="0"/>
            <a:t>Övergångs- period </a:t>
          </a:r>
          <a:br>
            <a:rPr lang="sv-SE" sz="2000" kern="1200" dirty="0" smtClean="0"/>
          </a:br>
          <a:r>
            <a:rPr lang="sv-SE" sz="2000" kern="1200" dirty="0" smtClean="0"/>
            <a:t>ca 20-25 produkter</a:t>
          </a:r>
          <a:endParaRPr lang="sv-SE" sz="2000" kern="1200" dirty="0"/>
        </a:p>
      </dsp:txBody>
      <dsp:txXfrm>
        <a:off x="35138" y="1399486"/>
        <a:ext cx="1867224" cy="1086691"/>
      </dsp:txXfrm>
    </dsp:sp>
    <dsp:sp modelId="{866F8105-A4A0-4A05-B38C-758D38D54AB1}">
      <dsp:nvSpPr>
        <dsp:cNvPr id="0" name=""/>
        <dsp:cNvSpPr/>
      </dsp:nvSpPr>
      <dsp:spPr>
        <a:xfrm>
          <a:off x="2098696" y="1365678"/>
          <a:ext cx="1934840" cy="1154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v-SE" sz="2000" kern="1200" dirty="0" smtClean="0"/>
            <a:t>Arbetsplan 2009-11</a:t>
          </a:r>
        </a:p>
        <a:p>
          <a:pPr lvl="0" algn="ctr" defTabSz="889000" rtl="0">
            <a:lnSpc>
              <a:spcPct val="90000"/>
            </a:lnSpc>
            <a:spcBef>
              <a:spcPct val="0"/>
            </a:spcBef>
            <a:spcAft>
              <a:spcPct val="35000"/>
            </a:spcAft>
          </a:pPr>
          <a:r>
            <a:rPr lang="sv-SE" sz="2000" kern="1200" dirty="0" smtClean="0"/>
            <a:t>10 produkter</a:t>
          </a:r>
          <a:endParaRPr lang="sv-SE" sz="2000" kern="1200" dirty="0"/>
        </a:p>
      </dsp:txBody>
      <dsp:txXfrm>
        <a:off x="2132504" y="1399486"/>
        <a:ext cx="1867224" cy="1086691"/>
      </dsp:txXfrm>
    </dsp:sp>
    <dsp:sp modelId="{7E3FB28B-B3A9-4C04-B854-4149420E0EF9}">
      <dsp:nvSpPr>
        <dsp:cNvPr id="0" name=""/>
        <dsp:cNvSpPr/>
      </dsp:nvSpPr>
      <dsp:spPr>
        <a:xfrm>
          <a:off x="4196063" y="1365678"/>
          <a:ext cx="1934840" cy="1154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v-SE" sz="2000" kern="1200" dirty="0" smtClean="0"/>
            <a:t>Arbetsplan 2012-14</a:t>
          </a:r>
        </a:p>
        <a:p>
          <a:pPr lvl="0" algn="ctr" defTabSz="889000" rtl="0">
            <a:lnSpc>
              <a:spcPct val="90000"/>
            </a:lnSpc>
            <a:spcBef>
              <a:spcPct val="0"/>
            </a:spcBef>
            <a:spcAft>
              <a:spcPct val="35000"/>
            </a:spcAft>
          </a:pPr>
          <a:r>
            <a:rPr lang="sv-SE" sz="2000" kern="1200" dirty="0" smtClean="0"/>
            <a:t>Prioritetslista</a:t>
          </a:r>
          <a:endParaRPr lang="sv-SE" sz="2000" kern="1200" dirty="0"/>
        </a:p>
      </dsp:txBody>
      <dsp:txXfrm>
        <a:off x="4229871" y="1399486"/>
        <a:ext cx="1867224" cy="1086691"/>
      </dsp:txXfrm>
    </dsp:sp>
    <dsp:sp modelId="{7F8753A4-C6CA-46F6-918C-3C809C8AC081}">
      <dsp:nvSpPr>
        <dsp:cNvPr id="0" name=""/>
        <dsp:cNvSpPr/>
      </dsp:nvSpPr>
      <dsp:spPr>
        <a:xfrm>
          <a:off x="6293429" y="1365678"/>
          <a:ext cx="1934840" cy="11543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v-SE" sz="2000" kern="1200" dirty="0" smtClean="0"/>
            <a:t>Arbetsplan </a:t>
          </a:r>
        </a:p>
        <a:p>
          <a:pPr lvl="0" algn="ctr" defTabSz="889000" rtl="0">
            <a:lnSpc>
              <a:spcPct val="90000"/>
            </a:lnSpc>
            <a:spcBef>
              <a:spcPct val="0"/>
            </a:spcBef>
            <a:spcAft>
              <a:spcPct val="35000"/>
            </a:spcAft>
          </a:pPr>
          <a:r>
            <a:rPr lang="sv-SE" sz="2000" kern="1200" dirty="0" smtClean="0"/>
            <a:t>2015-17</a:t>
          </a:r>
          <a:endParaRPr lang="sv-SE" sz="2000" kern="1200" dirty="0"/>
        </a:p>
      </dsp:txBody>
      <dsp:txXfrm>
        <a:off x="6327237" y="1399486"/>
        <a:ext cx="1867224" cy="1086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18D2C-2958-42F8-A7AA-BE718425A7EF}">
      <dsp:nvSpPr>
        <dsp:cNvPr id="0" name=""/>
        <dsp:cNvSpPr/>
      </dsp:nvSpPr>
      <dsp:spPr>
        <a:xfrm>
          <a:off x="1259" y="252773"/>
          <a:ext cx="1796473" cy="718589"/>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sv-SE" sz="1400" b="1" kern="1200" dirty="0" smtClean="0"/>
            <a:t>Förstudie</a:t>
          </a:r>
          <a:endParaRPr lang="sv-SE" sz="1400" b="1" kern="1200" dirty="0"/>
        </a:p>
      </dsp:txBody>
      <dsp:txXfrm>
        <a:off x="360554" y="252773"/>
        <a:ext cx="1077884" cy="718589"/>
      </dsp:txXfrm>
    </dsp:sp>
    <dsp:sp modelId="{77504475-2B0A-4939-9352-86D7BB436774}">
      <dsp:nvSpPr>
        <dsp:cNvPr id="0" name=""/>
        <dsp:cNvSpPr/>
      </dsp:nvSpPr>
      <dsp:spPr>
        <a:xfrm>
          <a:off x="1618085" y="252773"/>
          <a:ext cx="2027122" cy="718589"/>
        </a:xfrm>
        <a:prstGeom prst="chevron">
          <a:avLst/>
        </a:prstGeom>
        <a:gradFill rotWithShape="0">
          <a:gsLst>
            <a:gs pos="0">
              <a:schemeClr val="accent1">
                <a:shade val="50000"/>
                <a:hueOff val="305719"/>
                <a:satOff val="-31294"/>
                <a:lumOff val="21654"/>
                <a:alphaOff val="0"/>
                <a:shade val="51000"/>
                <a:satMod val="130000"/>
              </a:schemeClr>
            </a:gs>
            <a:gs pos="80000">
              <a:schemeClr val="accent1">
                <a:shade val="50000"/>
                <a:hueOff val="305719"/>
                <a:satOff val="-31294"/>
                <a:lumOff val="21654"/>
                <a:alphaOff val="0"/>
                <a:shade val="93000"/>
                <a:satMod val="130000"/>
              </a:schemeClr>
            </a:gs>
            <a:gs pos="100000">
              <a:schemeClr val="accent1">
                <a:shade val="50000"/>
                <a:hueOff val="305719"/>
                <a:satOff val="-31294"/>
                <a:lumOff val="216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sv-SE" sz="1400" b="1" kern="1200" dirty="0" err="1" smtClean="0"/>
            <a:t>Consultation</a:t>
          </a:r>
          <a:r>
            <a:rPr lang="sv-SE" sz="1400" b="1" kern="1200" dirty="0" smtClean="0"/>
            <a:t> Forum</a:t>
          </a:r>
          <a:endParaRPr lang="sv-SE" sz="1400" b="1" kern="1200" dirty="0"/>
        </a:p>
      </dsp:txBody>
      <dsp:txXfrm>
        <a:off x="1977380" y="252773"/>
        <a:ext cx="1308533" cy="718589"/>
      </dsp:txXfrm>
    </dsp:sp>
    <dsp:sp modelId="{A926504E-DA96-4E05-94E3-CEF243D08887}">
      <dsp:nvSpPr>
        <dsp:cNvPr id="0" name=""/>
        <dsp:cNvSpPr/>
      </dsp:nvSpPr>
      <dsp:spPr>
        <a:xfrm>
          <a:off x="3465560" y="252773"/>
          <a:ext cx="1796473" cy="718589"/>
        </a:xfrm>
        <a:prstGeom prst="chevron">
          <a:avLst/>
        </a:prstGeom>
        <a:gradFill rotWithShape="0">
          <a:gsLst>
            <a:gs pos="0">
              <a:schemeClr val="accent1">
                <a:shade val="50000"/>
                <a:hueOff val="611438"/>
                <a:satOff val="-62588"/>
                <a:lumOff val="43307"/>
                <a:alphaOff val="0"/>
                <a:shade val="51000"/>
                <a:satMod val="130000"/>
              </a:schemeClr>
            </a:gs>
            <a:gs pos="80000">
              <a:schemeClr val="accent1">
                <a:shade val="50000"/>
                <a:hueOff val="611438"/>
                <a:satOff val="-62588"/>
                <a:lumOff val="43307"/>
                <a:alphaOff val="0"/>
                <a:shade val="93000"/>
                <a:satMod val="130000"/>
              </a:schemeClr>
            </a:gs>
            <a:gs pos="100000">
              <a:schemeClr val="accent1">
                <a:shade val="50000"/>
                <a:hueOff val="611438"/>
                <a:satOff val="-62588"/>
                <a:lumOff val="433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sv-SE" sz="1400" b="1" kern="1200" dirty="0" smtClean="0"/>
            <a:t>Kommitté omröstning</a:t>
          </a:r>
          <a:endParaRPr lang="sv-SE" sz="1400" b="1" kern="1200" dirty="0"/>
        </a:p>
      </dsp:txBody>
      <dsp:txXfrm>
        <a:off x="3824855" y="252773"/>
        <a:ext cx="1077884" cy="718589"/>
      </dsp:txXfrm>
    </dsp:sp>
    <dsp:sp modelId="{8ED9AB2C-1984-4F99-AF6A-AA967A467ABB}">
      <dsp:nvSpPr>
        <dsp:cNvPr id="0" name=""/>
        <dsp:cNvSpPr/>
      </dsp:nvSpPr>
      <dsp:spPr>
        <a:xfrm>
          <a:off x="5082385" y="252773"/>
          <a:ext cx="1796473" cy="718589"/>
        </a:xfrm>
        <a:prstGeom prst="chevron">
          <a:avLst/>
        </a:prstGeom>
        <a:gradFill rotWithShape="0">
          <a:gsLst>
            <a:gs pos="0">
              <a:schemeClr val="accent1">
                <a:shade val="50000"/>
                <a:hueOff val="611438"/>
                <a:satOff val="-62588"/>
                <a:lumOff val="43307"/>
                <a:alphaOff val="0"/>
                <a:shade val="51000"/>
                <a:satMod val="130000"/>
              </a:schemeClr>
            </a:gs>
            <a:gs pos="80000">
              <a:schemeClr val="accent1">
                <a:shade val="50000"/>
                <a:hueOff val="611438"/>
                <a:satOff val="-62588"/>
                <a:lumOff val="43307"/>
                <a:alphaOff val="0"/>
                <a:shade val="93000"/>
                <a:satMod val="130000"/>
              </a:schemeClr>
            </a:gs>
            <a:gs pos="100000">
              <a:schemeClr val="accent1">
                <a:shade val="50000"/>
                <a:hueOff val="611438"/>
                <a:satOff val="-62588"/>
                <a:lumOff val="433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sv-SE" sz="1400" b="1" kern="1200" dirty="0" smtClean="0"/>
            <a:t>Förordning antas av KOM </a:t>
          </a:r>
          <a:endParaRPr lang="sv-SE" sz="1400" b="1" kern="1200" dirty="0"/>
        </a:p>
      </dsp:txBody>
      <dsp:txXfrm>
        <a:off x="5441680" y="252773"/>
        <a:ext cx="1077884" cy="718589"/>
      </dsp:txXfrm>
    </dsp:sp>
    <dsp:sp modelId="{5AA34D60-DDDA-43AF-AA1C-0446FF57F3CE}">
      <dsp:nvSpPr>
        <dsp:cNvPr id="0" name=""/>
        <dsp:cNvSpPr/>
      </dsp:nvSpPr>
      <dsp:spPr>
        <a:xfrm>
          <a:off x="6699211" y="252773"/>
          <a:ext cx="1796473" cy="718589"/>
        </a:xfrm>
        <a:prstGeom prst="chevron">
          <a:avLst/>
        </a:prstGeom>
        <a:gradFill rotWithShape="0">
          <a:gsLst>
            <a:gs pos="0">
              <a:schemeClr val="accent1">
                <a:shade val="50000"/>
                <a:hueOff val="305719"/>
                <a:satOff val="-31294"/>
                <a:lumOff val="21654"/>
                <a:alphaOff val="0"/>
                <a:shade val="51000"/>
                <a:satMod val="130000"/>
              </a:schemeClr>
            </a:gs>
            <a:gs pos="80000">
              <a:schemeClr val="accent1">
                <a:shade val="50000"/>
                <a:hueOff val="305719"/>
                <a:satOff val="-31294"/>
                <a:lumOff val="21654"/>
                <a:alphaOff val="0"/>
                <a:shade val="93000"/>
                <a:satMod val="130000"/>
              </a:schemeClr>
            </a:gs>
            <a:gs pos="100000">
              <a:schemeClr val="accent1">
                <a:shade val="50000"/>
                <a:hueOff val="305719"/>
                <a:satOff val="-31294"/>
                <a:lumOff val="216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sv-SE" sz="1400" b="1" kern="1200" dirty="0" smtClean="0"/>
            <a:t>Tillsyn</a:t>
          </a:r>
          <a:endParaRPr lang="sv-SE" sz="1400" b="1" kern="1200" dirty="0"/>
        </a:p>
      </dsp:txBody>
      <dsp:txXfrm>
        <a:off x="7058506" y="252773"/>
        <a:ext cx="1077884" cy="718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18D2C-2958-42F8-A7AA-BE718425A7EF}">
      <dsp:nvSpPr>
        <dsp:cNvPr id="0" name=""/>
        <dsp:cNvSpPr/>
      </dsp:nvSpPr>
      <dsp:spPr>
        <a:xfrm>
          <a:off x="1259" y="252773"/>
          <a:ext cx="1796473" cy="718589"/>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sv-SE" sz="1400" b="1" kern="1200" dirty="0" smtClean="0"/>
            <a:t>Förstudie</a:t>
          </a:r>
          <a:endParaRPr lang="sv-SE" sz="1400" b="1" kern="1200" dirty="0"/>
        </a:p>
      </dsp:txBody>
      <dsp:txXfrm>
        <a:off x="360554" y="252773"/>
        <a:ext cx="1077884" cy="718589"/>
      </dsp:txXfrm>
    </dsp:sp>
    <dsp:sp modelId="{77504475-2B0A-4939-9352-86D7BB436774}">
      <dsp:nvSpPr>
        <dsp:cNvPr id="0" name=""/>
        <dsp:cNvSpPr/>
      </dsp:nvSpPr>
      <dsp:spPr>
        <a:xfrm>
          <a:off x="1618085" y="252773"/>
          <a:ext cx="2027122" cy="718589"/>
        </a:xfrm>
        <a:prstGeom prst="chevron">
          <a:avLst/>
        </a:prstGeom>
        <a:gradFill rotWithShape="0">
          <a:gsLst>
            <a:gs pos="0">
              <a:schemeClr val="accent1">
                <a:shade val="50000"/>
                <a:hueOff val="305719"/>
                <a:satOff val="-31294"/>
                <a:lumOff val="21654"/>
                <a:alphaOff val="0"/>
                <a:shade val="51000"/>
                <a:satMod val="130000"/>
              </a:schemeClr>
            </a:gs>
            <a:gs pos="80000">
              <a:schemeClr val="accent1">
                <a:shade val="50000"/>
                <a:hueOff val="305719"/>
                <a:satOff val="-31294"/>
                <a:lumOff val="21654"/>
                <a:alphaOff val="0"/>
                <a:shade val="93000"/>
                <a:satMod val="130000"/>
              </a:schemeClr>
            </a:gs>
            <a:gs pos="100000">
              <a:schemeClr val="accent1">
                <a:shade val="50000"/>
                <a:hueOff val="305719"/>
                <a:satOff val="-31294"/>
                <a:lumOff val="216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sv-SE" sz="1400" b="1" kern="1200" dirty="0" err="1" smtClean="0"/>
            <a:t>Consultation</a:t>
          </a:r>
          <a:r>
            <a:rPr lang="sv-SE" sz="1400" b="1" kern="1200" dirty="0" smtClean="0"/>
            <a:t> Forum</a:t>
          </a:r>
          <a:endParaRPr lang="sv-SE" sz="1400" b="1" kern="1200" dirty="0"/>
        </a:p>
      </dsp:txBody>
      <dsp:txXfrm>
        <a:off x="1977380" y="252773"/>
        <a:ext cx="1308533" cy="718589"/>
      </dsp:txXfrm>
    </dsp:sp>
    <dsp:sp modelId="{A926504E-DA96-4E05-94E3-CEF243D08887}">
      <dsp:nvSpPr>
        <dsp:cNvPr id="0" name=""/>
        <dsp:cNvSpPr/>
      </dsp:nvSpPr>
      <dsp:spPr>
        <a:xfrm>
          <a:off x="3465560" y="252773"/>
          <a:ext cx="1796473" cy="718589"/>
        </a:xfrm>
        <a:prstGeom prst="chevron">
          <a:avLst/>
        </a:prstGeom>
        <a:gradFill rotWithShape="0">
          <a:gsLst>
            <a:gs pos="0">
              <a:schemeClr val="accent1">
                <a:shade val="50000"/>
                <a:hueOff val="611438"/>
                <a:satOff val="-62588"/>
                <a:lumOff val="43307"/>
                <a:alphaOff val="0"/>
                <a:shade val="51000"/>
                <a:satMod val="130000"/>
              </a:schemeClr>
            </a:gs>
            <a:gs pos="80000">
              <a:schemeClr val="accent1">
                <a:shade val="50000"/>
                <a:hueOff val="611438"/>
                <a:satOff val="-62588"/>
                <a:lumOff val="43307"/>
                <a:alphaOff val="0"/>
                <a:shade val="93000"/>
                <a:satMod val="130000"/>
              </a:schemeClr>
            </a:gs>
            <a:gs pos="100000">
              <a:schemeClr val="accent1">
                <a:shade val="50000"/>
                <a:hueOff val="611438"/>
                <a:satOff val="-62588"/>
                <a:lumOff val="433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sv-SE" sz="1400" b="1" kern="1200" dirty="0" smtClean="0"/>
            <a:t>Kommitté omröstning</a:t>
          </a:r>
          <a:endParaRPr lang="sv-SE" sz="1400" b="1" kern="1200" dirty="0"/>
        </a:p>
      </dsp:txBody>
      <dsp:txXfrm>
        <a:off x="3824855" y="252773"/>
        <a:ext cx="1077884" cy="718589"/>
      </dsp:txXfrm>
    </dsp:sp>
    <dsp:sp modelId="{8ED9AB2C-1984-4F99-AF6A-AA967A467ABB}">
      <dsp:nvSpPr>
        <dsp:cNvPr id="0" name=""/>
        <dsp:cNvSpPr/>
      </dsp:nvSpPr>
      <dsp:spPr>
        <a:xfrm>
          <a:off x="5082385" y="252773"/>
          <a:ext cx="1796473" cy="718589"/>
        </a:xfrm>
        <a:prstGeom prst="chevron">
          <a:avLst/>
        </a:prstGeom>
        <a:gradFill rotWithShape="0">
          <a:gsLst>
            <a:gs pos="0">
              <a:schemeClr val="accent1">
                <a:shade val="50000"/>
                <a:hueOff val="611438"/>
                <a:satOff val="-62588"/>
                <a:lumOff val="43307"/>
                <a:alphaOff val="0"/>
                <a:shade val="51000"/>
                <a:satMod val="130000"/>
              </a:schemeClr>
            </a:gs>
            <a:gs pos="80000">
              <a:schemeClr val="accent1">
                <a:shade val="50000"/>
                <a:hueOff val="611438"/>
                <a:satOff val="-62588"/>
                <a:lumOff val="43307"/>
                <a:alphaOff val="0"/>
                <a:shade val="93000"/>
                <a:satMod val="130000"/>
              </a:schemeClr>
            </a:gs>
            <a:gs pos="100000">
              <a:schemeClr val="accent1">
                <a:shade val="50000"/>
                <a:hueOff val="611438"/>
                <a:satOff val="-62588"/>
                <a:lumOff val="433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sv-SE" sz="1400" b="1" kern="1200" dirty="0" smtClean="0"/>
            <a:t>Förordning antas av KOM </a:t>
          </a:r>
          <a:endParaRPr lang="sv-SE" sz="1400" b="1" kern="1200" dirty="0"/>
        </a:p>
      </dsp:txBody>
      <dsp:txXfrm>
        <a:off x="5441680" y="252773"/>
        <a:ext cx="1077884" cy="718589"/>
      </dsp:txXfrm>
    </dsp:sp>
    <dsp:sp modelId="{5AA34D60-DDDA-43AF-AA1C-0446FF57F3CE}">
      <dsp:nvSpPr>
        <dsp:cNvPr id="0" name=""/>
        <dsp:cNvSpPr/>
      </dsp:nvSpPr>
      <dsp:spPr>
        <a:xfrm>
          <a:off x="6699211" y="252773"/>
          <a:ext cx="1796473" cy="718589"/>
        </a:xfrm>
        <a:prstGeom prst="chevron">
          <a:avLst/>
        </a:prstGeom>
        <a:gradFill rotWithShape="0">
          <a:gsLst>
            <a:gs pos="0">
              <a:schemeClr val="accent1">
                <a:shade val="50000"/>
                <a:hueOff val="305719"/>
                <a:satOff val="-31294"/>
                <a:lumOff val="21654"/>
                <a:alphaOff val="0"/>
                <a:shade val="51000"/>
                <a:satMod val="130000"/>
              </a:schemeClr>
            </a:gs>
            <a:gs pos="80000">
              <a:schemeClr val="accent1">
                <a:shade val="50000"/>
                <a:hueOff val="305719"/>
                <a:satOff val="-31294"/>
                <a:lumOff val="21654"/>
                <a:alphaOff val="0"/>
                <a:shade val="93000"/>
                <a:satMod val="130000"/>
              </a:schemeClr>
            </a:gs>
            <a:gs pos="100000">
              <a:schemeClr val="accent1">
                <a:shade val="50000"/>
                <a:hueOff val="305719"/>
                <a:satOff val="-31294"/>
                <a:lumOff val="216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r>
            <a:rPr lang="sv-SE" sz="1400" b="1" kern="1200" dirty="0" smtClean="0"/>
            <a:t>Tillsyn</a:t>
          </a:r>
          <a:endParaRPr lang="sv-SE" sz="1400" b="1" kern="1200" dirty="0"/>
        </a:p>
      </dsp:txBody>
      <dsp:txXfrm>
        <a:off x="7058506" y="252773"/>
        <a:ext cx="1077884" cy="718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EEC27-7AEF-425A-8407-86CBD053106D}" type="datetimeFigureOut">
              <a:rPr lang="sv-SE" smtClean="0"/>
              <a:t>2015-08-18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64A776-BF68-49E5-85B9-ED3FDB1B5FE2}" type="slidenum">
              <a:rPr lang="sv-SE" smtClean="0"/>
              <a:t>‹#›</a:t>
            </a:fld>
            <a:endParaRPr lang="sv-SE"/>
          </a:p>
        </p:txBody>
      </p:sp>
    </p:spTree>
    <p:extLst>
      <p:ext uri="{BB962C8B-B14F-4D97-AF65-F5344CB8AC3E}">
        <p14:creationId xmlns:p14="http://schemas.microsoft.com/office/powerpoint/2010/main" val="257779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F64A776-BF68-49E5-85B9-ED3FDB1B5FE2}" type="slidenum">
              <a:rPr lang="sv-SE" smtClean="0"/>
              <a:t>1</a:t>
            </a:fld>
            <a:endParaRPr lang="sv-SE"/>
          </a:p>
        </p:txBody>
      </p:sp>
    </p:spTree>
    <p:extLst>
      <p:ext uri="{BB962C8B-B14F-4D97-AF65-F5344CB8AC3E}">
        <p14:creationId xmlns:p14="http://schemas.microsoft.com/office/powerpoint/2010/main" val="189182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a:ln/>
        </p:spPr>
      </p:sp>
      <p:sp>
        <p:nvSpPr>
          <p:cNvPr id="41987" name="Platshållare för anteckningar 2"/>
          <p:cNvSpPr>
            <a:spLocks noGrp="1"/>
          </p:cNvSpPr>
          <p:nvPr>
            <p:ph type="body" idx="1"/>
          </p:nvPr>
        </p:nvSpPr>
        <p:spPr>
          <a:noFill/>
        </p:spPr>
        <p:txBody>
          <a:bodyPr/>
          <a:lstStyle/>
          <a:p>
            <a:endParaRPr lang="en-GB" smtClean="0"/>
          </a:p>
        </p:txBody>
      </p:sp>
      <p:sp>
        <p:nvSpPr>
          <p:cNvPr id="41988" name="Platshållare för bildnummer 3"/>
          <p:cNvSpPr>
            <a:spLocks noGrp="1"/>
          </p:cNvSpPr>
          <p:nvPr>
            <p:ph type="sldNum" sz="quarter" idx="5"/>
          </p:nvPr>
        </p:nvSpPr>
        <p:spPr>
          <a:noFill/>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A39748D9-E575-4D5F-9FAF-7678D2CFA3CE}" type="slidenum">
              <a:rPr lang="sv-SE" sz="1200" smtClean="0">
                <a:latin typeface="Times New Roman" pitchFamily="18" charset="0"/>
              </a:rPr>
              <a:pPr eaLnBrk="1" hangingPunct="1"/>
              <a:t>2</a:t>
            </a:fld>
            <a:endParaRPr lang="sv-SE"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64A776-BF68-49E5-85B9-ED3FDB1B5FE2}" type="slidenum">
              <a:rPr lang="sv-SE" smtClean="0"/>
              <a:t>4</a:t>
            </a:fld>
            <a:endParaRPr lang="sv-SE"/>
          </a:p>
        </p:txBody>
      </p:sp>
    </p:spTree>
    <p:extLst>
      <p:ext uri="{BB962C8B-B14F-4D97-AF65-F5344CB8AC3E}">
        <p14:creationId xmlns:p14="http://schemas.microsoft.com/office/powerpoint/2010/main" val="96056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095E93F-3C1A-4836-9D42-D2FC2F9347EF}" type="slidenum">
              <a:rPr lang="sv-SE" smtClean="0">
                <a:solidFill>
                  <a:prstClr val="black"/>
                </a:solidFill>
              </a:rPr>
              <a:pPr/>
              <a:t>5</a:t>
            </a:fld>
            <a:endParaRPr lang="sv-SE">
              <a:solidFill>
                <a:prstClr val="black"/>
              </a:solidFill>
            </a:endParaRPr>
          </a:p>
        </p:txBody>
      </p:sp>
    </p:spTree>
    <p:extLst>
      <p:ext uri="{BB962C8B-B14F-4D97-AF65-F5344CB8AC3E}">
        <p14:creationId xmlns:p14="http://schemas.microsoft.com/office/powerpoint/2010/main" val="139211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smtClean="0"/>
              <a:t>Laboratorieugnar.</a:t>
            </a:r>
            <a:r>
              <a:rPr lang="sv-SE" sz="1200" dirty="0" smtClean="0"/>
              <a:t> Omfattar mestadels standardmodeller som säljs i relativt stora volymer. Jämförbar och trovärdig information om produkternas energianvändning är vanligtvis inte tillgänglig, då det saknas standardiserade mätmetoder.</a:t>
            </a:r>
          </a:p>
          <a:p>
            <a:r>
              <a:rPr lang="sv-SE" sz="1200" b="1" dirty="0" smtClean="0"/>
              <a:t>Små och medelstora industriugnar.</a:t>
            </a:r>
            <a:r>
              <a:rPr lang="sv-SE" sz="1200" dirty="0" smtClean="0"/>
              <a:t> Omfattar en stor variation av modeller som ofta är specialtillverkade. Information om energianvändning är ofta tillgänglig, dock är pris och funktion ofta viktigare parametrar än energieffektivitet för de mest energiintensiva processerna.</a:t>
            </a:r>
          </a:p>
          <a:p>
            <a:r>
              <a:rPr lang="sv-SE" sz="1200" b="1" dirty="0" smtClean="0"/>
              <a:t>Stora industriugnar.</a:t>
            </a:r>
            <a:r>
              <a:rPr lang="sv-SE" sz="1200" dirty="0" smtClean="0"/>
              <a:t> Nyförsäljningen av stora industriugnar är relativt liten, men deras totala energianvändning är betydande och uppgår till ca 80 % av den energi som används av alla ugnar i EU.</a:t>
            </a:r>
          </a:p>
          <a:p>
            <a:endParaRPr lang="sv-SE" dirty="0"/>
          </a:p>
        </p:txBody>
      </p:sp>
      <p:sp>
        <p:nvSpPr>
          <p:cNvPr id="4" name="Platshållare för bildnummer 3"/>
          <p:cNvSpPr>
            <a:spLocks noGrp="1"/>
          </p:cNvSpPr>
          <p:nvPr>
            <p:ph type="sldNum" sz="quarter" idx="10"/>
          </p:nvPr>
        </p:nvSpPr>
        <p:spPr/>
        <p:txBody>
          <a:bodyPr/>
          <a:lstStyle/>
          <a:p>
            <a:fld id="{4F64A776-BF68-49E5-85B9-ED3FDB1B5FE2}" type="slidenum">
              <a:rPr lang="sv-SE" smtClean="0"/>
              <a:t>11</a:t>
            </a:fld>
            <a:endParaRPr lang="sv-SE"/>
          </a:p>
        </p:txBody>
      </p:sp>
    </p:spTree>
    <p:extLst>
      <p:ext uri="{BB962C8B-B14F-4D97-AF65-F5344CB8AC3E}">
        <p14:creationId xmlns:p14="http://schemas.microsoft.com/office/powerpoint/2010/main" val="290025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Diskussionerna som fördes gick ut på att krav borde omfatta hela installationen/systemet, att det blir svårigheter med marknadskontroll, att det inte finns någon uppföljning på den japanska lagstiftningen som man vill ha som mall för BC2-5 mm. KOM var tydliga med att man tycker att ETS ska vara verktyget att ta hand om industrins energieffektivisering och inte ekodesign</a:t>
            </a:r>
            <a:endParaRPr lang="sv-SE" dirty="0" smtClean="0"/>
          </a:p>
          <a:p>
            <a:pPr lvl="0"/>
            <a:endParaRPr lang="en-GB" sz="1200" dirty="0" smtClean="0"/>
          </a:p>
          <a:p>
            <a:pPr lvl="0"/>
            <a:endParaRPr lang="en-GB" sz="1200" dirty="0" smtClean="0"/>
          </a:p>
          <a:p>
            <a:pPr lvl="0"/>
            <a:r>
              <a:rPr lang="en-GB" sz="1200" dirty="0" err="1" smtClean="0"/>
              <a:t>Svensk</a:t>
            </a:r>
            <a:r>
              <a:rPr lang="en-GB" sz="1200" dirty="0" smtClean="0"/>
              <a:t> position: For large industrial ovens, Sweden wants further assessment of which policy or legislative measures that would be most effective.  It should be clarified whether the Industrial Emissions Directive can capture the energy efficiency potentials for the product group. There is a significant risk that stringent emissions requirements in the permits can be met at the expense of energy efficiency, when energy efficiency is not regulated with mandatory requirements;</a:t>
            </a:r>
            <a:endParaRPr lang="sv-SE" sz="1200" dirty="0" smtClean="0"/>
          </a:p>
          <a:p>
            <a:pPr lvl="0"/>
            <a:r>
              <a:rPr lang="en-GB" sz="1200" dirty="0" smtClean="0"/>
              <a:t>For small and medium sized industrial ovens, Sweden proposes to the Commission to not yet close the ambition of having an implementing measure, and further investigate the possibilities to set requirements based on the Japanese Energy act.</a:t>
            </a:r>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4F64A776-BF68-49E5-85B9-ED3FDB1B5FE2}" type="slidenum">
              <a:rPr lang="sv-SE" smtClean="0"/>
              <a:t>14</a:t>
            </a:fld>
            <a:endParaRPr lang="sv-SE"/>
          </a:p>
        </p:txBody>
      </p:sp>
    </p:spTree>
    <p:extLst>
      <p:ext uri="{BB962C8B-B14F-4D97-AF65-F5344CB8AC3E}">
        <p14:creationId xmlns:p14="http://schemas.microsoft.com/office/powerpoint/2010/main" val="688903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6327" name="Rectangle 7"/>
          <p:cNvSpPr>
            <a:spLocks noGrp="1" noChangeArrowheads="1"/>
          </p:cNvSpPr>
          <p:nvPr>
            <p:ph type="ctrTitle"/>
          </p:nvPr>
        </p:nvSpPr>
        <p:spPr>
          <a:xfrm>
            <a:off x="3203575" y="188913"/>
            <a:ext cx="5715000" cy="2055812"/>
          </a:xfrm>
        </p:spPr>
        <p:txBody>
          <a:bodyPr anchor="b"/>
          <a:lstStyle>
            <a:lvl1pPr>
              <a:defRPr>
                <a:latin typeface="Arial Black" pitchFamily="34" charset="0"/>
              </a:defRPr>
            </a:lvl1pPr>
          </a:lstStyle>
          <a:p>
            <a:r>
              <a:rPr lang="sv-SE"/>
              <a:t>Klicka här för att ändra format på bakgrundsrubriken</a:t>
            </a:r>
          </a:p>
        </p:txBody>
      </p:sp>
      <p:sp>
        <p:nvSpPr>
          <p:cNvPr id="56328" name="Rectangle 8"/>
          <p:cNvSpPr>
            <a:spLocks noGrp="1" noChangeArrowheads="1"/>
          </p:cNvSpPr>
          <p:nvPr>
            <p:ph type="subTitle" idx="1"/>
          </p:nvPr>
        </p:nvSpPr>
        <p:spPr>
          <a:xfrm>
            <a:off x="3200400" y="2667000"/>
            <a:ext cx="5715000" cy="2971800"/>
          </a:xfrm>
        </p:spPr>
        <p:txBody>
          <a:bodyPr/>
          <a:lstStyle>
            <a:lvl1pPr marL="0" indent="0">
              <a:buFontTx/>
              <a:buNone/>
              <a:defRPr/>
            </a:lvl1pPr>
          </a:lstStyle>
          <a:p>
            <a:r>
              <a:rPr lang="sv-SE"/>
              <a:t>Klicka här för att ändra format på underrubrik i bakgrunden</a:t>
            </a:r>
          </a:p>
        </p:txBody>
      </p:sp>
      <p:sp>
        <p:nvSpPr>
          <p:cNvPr id="56329" name="Rectangle 9"/>
          <p:cNvSpPr>
            <a:spLocks noGrp="1" noChangeArrowheads="1"/>
          </p:cNvSpPr>
          <p:nvPr>
            <p:ph type="dt" sz="half" idx="2"/>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56330" name="Rectangle 10"/>
          <p:cNvSpPr>
            <a:spLocks noGrp="1" noChangeArrowheads="1"/>
          </p:cNvSpPr>
          <p:nvPr>
            <p:ph type="sldNum" sz="quarter" idx="4"/>
          </p:nvPr>
        </p:nvSpPr>
        <p:spPr/>
        <p:txBody>
          <a:bodyPr/>
          <a:lstStyle>
            <a:lvl1pPr>
              <a:defRPr/>
            </a:lvl1pPr>
          </a:lstStyle>
          <a:p>
            <a:fld id="{E6A16ED3-43AA-42FD-B03D-1C542D37AD70}" type="slidenum">
              <a:rPr lang="sv-SE">
                <a:solidFill>
                  <a:srgbClr val="000000"/>
                </a:solidFill>
              </a:rPr>
              <a:pPr/>
              <a:t>‹#›</a:t>
            </a:fld>
            <a:endParaRPr lang="sv-SE">
              <a:solidFill>
                <a:srgbClr val="000000"/>
              </a:solidFill>
            </a:endParaRPr>
          </a:p>
        </p:txBody>
      </p:sp>
      <p:sp>
        <p:nvSpPr>
          <p:cNvPr id="56331" name="Rectangle 11"/>
          <p:cNvSpPr>
            <a:spLocks noChangeArrowheads="1"/>
          </p:cNvSpPr>
          <p:nvPr userDrawn="1"/>
        </p:nvSpPr>
        <p:spPr bwMode="auto">
          <a:xfrm>
            <a:off x="0" y="0"/>
            <a:ext cx="2879725" cy="2159000"/>
          </a:xfrm>
          <a:prstGeom prst="rect">
            <a:avLst/>
          </a:prstGeom>
          <a:solidFill>
            <a:schemeClr val="accent1"/>
          </a:solidFill>
          <a:ln w="9525">
            <a:noFill/>
            <a:miter lim="800000"/>
            <a:headEnd/>
            <a:tailEnd/>
          </a:ln>
          <a:effectLst/>
        </p:spPr>
        <p:txBody>
          <a:bodyPr wrap="none"/>
          <a:lstStyle/>
          <a:p>
            <a:pPr algn="r" fontAlgn="base">
              <a:lnSpc>
                <a:spcPts val="1400"/>
              </a:lnSpc>
              <a:spcBef>
                <a:spcPct val="0"/>
              </a:spcBef>
              <a:spcAft>
                <a:spcPct val="0"/>
              </a:spcAft>
            </a:pPr>
            <a:r>
              <a:rPr lang="sv-SE" sz="1000">
                <a:solidFill>
                  <a:srgbClr val="000000"/>
                </a:solidFill>
              </a:rPr>
              <a:t> </a:t>
            </a:r>
            <a:endParaRPr lang="sv-SE" sz="2400">
              <a:solidFill>
                <a:srgbClr val="000000"/>
              </a:solidFill>
              <a:latin typeface="Times New Roman" pitchFamily="18" charset="0"/>
            </a:endParaRPr>
          </a:p>
        </p:txBody>
      </p:sp>
      <p:pic>
        <p:nvPicPr>
          <p:cNvPr id="56332" name="Picture 12" descr="ligg"/>
          <p:cNvPicPr>
            <a:picLocks noChangeAspect="1" noChangeArrowheads="1"/>
          </p:cNvPicPr>
          <p:nvPr userDrawn="1"/>
        </p:nvPicPr>
        <p:blipFill>
          <a:blip r:embed="rId2" cstate="print"/>
          <a:srcRect/>
          <a:stretch>
            <a:fillRect/>
          </a:stretch>
        </p:blipFill>
        <p:spPr bwMode="auto">
          <a:xfrm>
            <a:off x="323850" y="6253163"/>
            <a:ext cx="1619250" cy="344487"/>
          </a:xfrm>
          <a:prstGeom prst="rect">
            <a:avLst/>
          </a:prstGeom>
          <a:noFill/>
        </p:spPr>
      </p:pic>
    </p:spTree>
    <p:extLst>
      <p:ext uri="{BB962C8B-B14F-4D97-AF65-F5344CB8AC3E}">
        <p14:creationId xmlns:p14="http://schemas.microsoft.com/office/powerpoint/2010/main" val="7786937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B5086152-3C2A-494B-8C5F-6BB65B3CDD7A}"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17297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6CDD70FF-7B75-45BF-8294-77977B1AA2D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28667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00400" y="188913"/>
            <a:ext cx="5715000" cy="2055812"/>
          </a:xfrm>
        </p:spPr>
        <p:txBody>
          <a:bodyPr anchor="b"/>
          <a:lstStyle>
            <a:lvl1pPr>
              <a:defRPr/>
            </a:lvl1pPr>
          </a:lstStyle>
          <a:p>
            <a:pPr lvl="0"/>
            <a:r>
              <a:rPr lang="sv-SE" noProof="0" smtClean="0"/>
              <a:t>Klicka här för att ändra format på bakgrundsrubriken</a:t>
            </a:r>
          </a:p>
        </p:txBody>
      </p:sp>
      <p:sp>
        <p:nvSpPr>
          <p:cNvPr id="167939" name="Rectangle 3"/>
          <p:cNvSpPr>
            <a:spLocks noGrp="1" noChangeArrowheads="1"/>
          </p:cNvSpPr>
          <p:nvPr>
            <p:ph type="subTitle" idx="1"/>
          </p:nvPr>
        </p:nvSpPr>
        <p:spPr>
          <a:xfrm>
            <a:off x="3200400" y="2667000"/>
            <a:ext cx="5715000" cy="2971800"/>
          </a:xfrm>
          <a:noFill/>
          <a:extLst>
            <a:ext uri="{909E8E84-426E-40DD-AFC4-6F175D3DCCD1}">
              <a14:hiddenFill xmlns:a14="http://schemas.microsoft.com/office/drawing/2010/main">
                <a:solidFill>
                  <a:schemeClr val="accent1"/>
                </a:solidFill>
              </a14:hiddenFill>
            </a:ext>
          </a:extLst>
        </p:spPr>
        <p:txBody>
          <a:bodyPr lIns="0" tIns="0" rIns="0" bIns="0"/>
          <a:lstStyle>
            <a:lvl1pPr marL="0" indent="0" algn="ctr">
              <a:buFontTx/>
              <a:buNone/>
              <a:defRPr/>
            </a:lvl1pPr>
          </a:lstStyle>
          <a:p>
            <a:pPr lvl="0"/>
            <a:r>
              <a:rPr lang="sv-SE" noProof="0" smtClean="0"/>
              <a:t>Klicka här för att ändra format på underrubrik i bakgrunden</a:t>
            </a:r>
          </a:p>
        </p:txBody>
      </p:sp>
      <p:sp>
        <p:nvSpPr>
          <p:cNvPr id="167940" name="Rectangle 4"/>
          <p:cNvSpPr>
            <a:spLocks noGrp="1" noChangeArrowheads="1"/>
          </p:cNvSpPr>
          <p:nvPr>
            <p:ph type="dt" sz="half" idx="2"/>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167941" name="Rectangle 5"/>
          <p:cNvSpPr>
            <a:spLocks noGrp="1" noChangeArrowheads="1"/>
          </p:cNvSpPr>
          <p:nvPr>
            <p:ph type="sldNum" sz="quarter" idx="4"/>
          </p:nvPr>
        </p:nvSpPr>
        <p:spPr/>
        <p:txBody>
          <a:bodyPr/>
          <a:lstStyle>
            <a:lvl1pPr>
              <a:defRPr/>
            </a:lvl1pPr>
          </a:lstStyle>
          <a:p>
            <a:fld id="{113AE075-2D60-4C36-9C0F-F43918FE1550}" type="slidenum">
              <a:rPr lang="sv-SE">
                <a:solidFill>
                  <a:srgbClr val="000000"/>
                </a:solidFill>
              </a:rPr>
              <a:pPr/>
              <a:t>‹#›</a:t>
            </a:fld>
            <a:endParaRPr lang="sv-SE">
              <a:solidFill>
                <a:srgbClr val="000000"/>
              </a:solidFill>
            </a:endParaRPr>
          </a:p>
        </p:txBody>
      </p:sp>
      <p:sp>
        <p:nvSpPr>
          <p:cNvPr id="167942" name="Rectangle 6"/>
          <p:cNvSpPr>
            <a:spLocks noChangeArrowheads="1"/>
          </p:cNvSpPr>
          <p:nvPr/>
        </p:nvSpPr>
        <p:spPr bwMode="auto">
          <a:xfrm>
            <a:off x="0" y="0"/>
            <a:ext cx="2879725" cy="2159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fontAlgn="base">
              <a:lnSpc>
                <a:spcPts val="1400"/>
              </a:lnSpc>
              <a:spcBef>
                <a:spcPct val="0"/>
              </a:spcBef>
              <a:spcAft>
                <a:spcPct val="0"/>
              </a:spcAft>
            </a:pPr>
            <a:r>
              <a:rPr lang="sv-SE" sz="1000">
                <a:solidFill>
                  <a:srgbClr val="000000"/>
                </a:solidFill>
              </a:rPr>
              <a:t> </a:t>
            </a:r>
            <a:endParaRPr lang="sv-SE" sz="2400">
              <a:solidFill>
                <a:srgbClr val="000000"/>
              </a:solidFill>
              <a:latin typeface="Times New Roman" pitchFamily="18" charset="0"/>
            </a:endParaRPr>
          </a:p>
        </p:txBody>
      </p:sp>
      <p:pic>
        <p:nvPicPr>
          <p:cNvPr id="167943" name="Picture 7" descr="li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6253163"/>
            <a:ext cx="1619250" cy="34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15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60189E7E-DF1F-4817-A9A9-5FC8201E46C0}"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537743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B36ADC19-927F-43D9-84D2-EACCE05CE93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587876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6" name="Platshållare för bildnummer 5"/>
          <p:cNvSpPr>
            <a:spLocks noGrp="1"/>
          </p:cNvSpPr>
          <p:nvPr>
            <p:ph type="sldNum" sz="quarter" idx="11"/>
          </p:nvPr>
        </p:nvSpPr>
        <p:spPr/>
        <p:txBody>
          <a:bodyPr/>
          <a:lstStyle>
            <a:lvl1pPr>
              <a:defRPr/>
            </a:lvl1pPr>
          </a:lstStyle>
          <a:p>
            <a:fld id="{592E12FA-4164-49E2-B01C-2B21B4AE3342}"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759788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8" name="Platshållare för bildnummer 7"/>
          <p:cNvSpPr>
            <a:spLocks noGrp="1"/>
          </p:cNvSpPr>
          <p:nvPr>
            <p:ph type="sldNum" sz="quarter" idx="11"/>
          </p:nvPr>
        </p:nvSpPr>
        <p:spPr/>
        <p:txBody>
          <a:bodyPr/>
          <a:lstStyle>
            <a:lvl1pPr>
              <a:defRPr/>
            </a:lvl1pPr>
          </a:lstStyle>
          <a:p>
            <a:fld id="{B6B06BA5-660A-4681-A728-C23BB431D89B}"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341516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4" name="Platshållare för bildnummer 3"/>
          <p:cNvSpPr>
            <a:spLocks noGrp="1"/>
          </p:cNvSpPr>
          <p:nvPr>
            <p:ph type="sldNum" sz="quarter" idx="11"/>
          </p:nvPr>
        </p:nvSpPr>
        <p:spPr/>
        <p:txBody>
          <a:bodyPr/>
          <a:lstStyle>
            <a:lvl1pPr>
              <a:defRPr/>
            </a:lvl1pPr>
          </a:lstStyle>
          <a:p>
            <a:fld id="{E8AD52E2-66C4-445B-A0C3-D23FF471AF40}"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68709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3" name="Platshållare för bildnummer 2"/>
          <p:cNvSpPr>
            <a:spLocks noGrp="1"/>
          </p:cNvSpPr>
          <p:nvPr>
            <p:ph type="sldNum" sz="quarter" idx="11"/>
          </p:nvPr>
        </p:nvSpPr>
        <p:spPr/>
        <p:txBody>
          <a:bodyPr/>
          <a:lstStyle>
            <a:lvl1pPr>
              <a:defRPr/>
            </a:lvl1pPr>
          </a:lstStyle>
          <a:p>
            <a:fld id="{800684C3-DE69-4C0A-ADB9-6F2F7AA9693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012400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6" name="Platshållare för bildnummer 5"/>
          <p:cNvSpPr>
            <a:spLocks noGrp="1"/>
          </p:cNvSpPr>
          <p:nvPr>
            <p:ph type="sldNum" sz="quarter" idx="11"/>
          </p:nvPr>
        </p:nvSpPr>
        <p:spPr/>
        <p:txBody>
          <a:bodyPr/>
          <a:lstStyle>
            <a:lvl1pPr>
              <a:defRPr/>
            </a:lvl1pPr>
          </a:lstStyle>
          <a:p>
            <a:fld id="{B69104D4-A4F1-4E4C-9F3E-722466B863D9}"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53738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4B022CF4-6C19-4A3A-BC03-E4C52FDFA96C}"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43569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6" name="Platshållare för bildnummer 5"/>
          <p:cNvSpPr>
            <a:spLocks noGrp="1"/>
          </p:cNvSpPr>
          <p:nvPr>
            <p:ph type="sldNum" sz="quarter" idx="11"/>
          </p:nvPr>
        </p:nvSpPr>
        <p:spPr/>
        <p:txBody>
          <a:bodyPr/>
          <a:lstStyle>
            <a:lvl1pPr>
              <a:defRPr/>
            </a:lvl1pPr>
          </a:lstStyle>
          <a:p>
            <a:fld id="{6AEF347D-174B-4214-88D3-7412FA7D3D2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846416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29F35BF8-B843-4304-AFD4-03C7859EDFE4}"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24254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4938" y="571500"/>
            <a:ext cx="1906587" cy="537845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62000" y="571500"/>
            <a:ext cx="5570538" cy="53784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B25D271E-3293-4DA3-A5BA-F5DD965B2582}"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72336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Rubrik, ClipArt och text">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smtClean="0"/>
              <a:t>Klicka här för att ändra format</a:t>
            </a:r>
            <a:endParaRPr lang="sv-SE"/>
          </a:p>
        </p:txBody>
      </p:sp>
      <p:sp>
        <p:nvSpPr>
          <p:cNvPr id="3" name="Platshållare för ClipArt 2"/>
          <p:cNvSpPr>
            <a:spLocks noGrp="1"/>
          </p:cNvSpPr>
          <p:nvPr>
            <p:ph type="clipArt" sz="half" idx="1"/>
          </p:nvPr>
        </p:nvSpPr>
        <p:spPr>
          <a:xfrm>
            <a:off x="762000" y="1773238"/>
            <a:ext cx="3738563" cy="4176712"/>
          </a:xfrm>
        </p:spPr>
        <p:txBody>
          <a:bodyPr/>
          <a:lstStyle/>
          <a:p>
            <a:endParaRPr lang="sv-SE"/>
          </a:p>
        </p:txBody>
      </p:sp>
      <p:sp>
        <p:nvSpPr>
          <p:cNvPr id="4" name="Platshållare för text 3"/>
          <p:cNvSpPr>
            <a:spLocks noGrp="1"/>
          </p:cNvSpPr>
          <p:nvPr>
            <p:ph type="body" sz="half" idx="2"/>
          </p:nvPr>
        </p:nvSpPr>
        <p:spPr>
          <a:xfrm>
            <a:off x="4652963" y="1773238"/>
            <a:ext cx="3738562" cy="41767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3198813" y="6164263"/>
            <a:ext cx="1905000" cy="457200"/>
          </a:xfrm>
        </p:spPr>
        <p:txBody>
          <a:bodyPr/>
          <a:lstStyle>
            <a:lvl1pPr>
              <a:defRPr/>
            </a:lvl1pPr>
          </a:lstStyle>
          <a:p>
            <a:r>
              <a:rPr lang="sv-SE" smtClean="0">
                <a:solidFill>
                  <a:srgbClr val="000000"/>
                </a:solidFill>
              </a:rPr>
              <a:t>2015-09-22</a:t>
            </a:r>
            <a:endParaRPr lang="sv-SE">
              <a:solidFill>
                <a:srgbClr val="000000"/>
              </a:solidFill>
            </a:endParaRPr>
          </a:p>
        </p:txBody>
      </p:sp>
      <p:sp>
        <p:nvSpPr>
          <p:cNvPr id="6" name="Platshållare för bildnummer 5"/>
          <p:cNvSpPr>
            <a:spLocks noGrp="1"/>
          </p:cNvSpPr>
          <p:nvPr>
            <p:ph type="sldNum" sz="quarter" idx="11"/>
          </p:nvPr>
        </p:nvSpPr>
        <p:spPr>
          <a:xfrm>
            <a:off x="7124700" y="6164263"/>
            <a:ext cx="1771650" cy="457200"/>
          </a:xfrm>
        </p:spPr>
        <p:txBody>
          <a:bodyPr/>
          <a:lstStyle>
            <a:lvl1pPr>
              <a:defRPr/>
            </a:lvl1pPr>
          </a:lstStyle>
          <a:p>
            <a:fld id="{0C018A1E-C528-455A-B6FD-1E7E94E02A7A}"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035775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62000" y="1773238"/>
            <a:ext cx="3738563" cy="41767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652963" y="1773238"/>
            <a:ext cx="3738562" cy="201136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3"/>
          </p:nvPr>
        </p:nvSpPr>
        <p:spPr>
          <a:xfrm>
            <a:off x="4652963" y="3937000"/>
            <a:ext cx="3738562" cy="20129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datum 5"/>
          <p:cNvSpPr>
            <a:spLocks noGrp="1"/>
          </p:cNvSpPr>
          <p:nvPr>
            <p:ph type="dt" sz="half" idx="10"/>
          </p:nvPr>
        </p:nvSpPr>
        <p:spPr>
          <a:xfrm>
            <a:off x="3198813" y="6164263"/>
            <a:ext cx="1905000" cy="457200"/>
          </a:xfrm>
        </p:spPr>
        <p:txBody>
          <a:bodyPr/>
          <a:lstStyle>
            <a:lvl1pPr>
              <a:defRPr/>
            </a:lvl1pPr>
          </a:lstStyle>
          <a:p>
            <a:r>
              <a:rPr lang="sv-SE" smtClean="0">
                <a:solidFill>
                  <a:srgbClr val="000000"/>
                </a:solidFill>
              </a:rPr>
              <a:t>2015-09-22</a:t>
            </a:r>
            <a:endParaRPr lang="sv-SE">
              <a:solidFill>
                <a:srgbClr val="000000"/>
              </a:solidFill>
            </a:endParaRPr>
          </a:p>
        </p:txBody>
      </p:sp>
      <p:sp>
        <p:nvSpPr>
          <p:cNvPr id="7" name="Platshållare för bildnummer 6"/>
          <p:cNvSpPr>
            <a:spLocks noGrp="1"/>
          </p:cNvSpPr>
          <p:nvPr>
            <p:ph type="sldNum" sz="quarter" idx="11"/>
          </p:nvPr>
        </p:nvSpPr>
        <p:spPr>
          <a:xfrm>
            <a:off x="7124700" y="6164263"/>
            <a:ext cx="1771650" cy="457200"/>
          </a:xfrm>
        </p:spPr>
        <p:txBody>
          <a:bodyPr/>
          <a:lstStyle>
            <a:lvl1pPr>
              <a:defRPr/>
            </a:lvl1pPr>
          </a:lstStyle>
          <a:p>
            <a:fld id="{BDF401FF-437A-45D5-A619-009D13F11F12}"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621245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62000" y="571500"/>
            <a:ext cx="7629525" cy="985838"/>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62000" y="1773238"/>
            <a:ext cx="3738563" cy="41767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52963" y="1773238"/>
            <a:ext cx="3738562" cy="41767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16"/>
          <p:cNvSpPr>
            <a:spLocks noGrp="1" noChangeArrowheads="1"/>
          </p:cNvSpPr>
          <p:nvPr>
            <p:ph type="dt" sz="half" idx="10"/>
          </p:nvPr>
        </p:nvSpPr>
        <p:spPr>
          <a:ln/>
        </p:spPr>
        <p:txBody>
          <a:bodyPr/>
          <a:lstStyle>
            <a:lvl1pPr>
              <a:defRPr/>
            </a:lvl1pPr>
          </a:lstStyle>
          <a:p>
            <a:pPr>
              <a:defRPr/>
            </a:pPr>
            <a:r>
              <a:rPr lang="sv-SE" smtClean="0">
                <a:solidFill>
                  <a:srgbClr val="000000"/>
                </a:solidFill>
              </a:rPr>
              <a:t>2015-09-22</a:t>
            </a:r>
            <a:endParaRPr lang="sv-SE">
              <a:solidFill>
                <a:srgbClr val="000000"/>
              </a:solidFill>
            </a:endParaRPr>
          </a:p>
        </p:txBody>
      </p:sp>
      <p:sp>
        <p:nvSpPr>
          <p:cNvPr id="6" name="Rectangle 17"/>
          <p:cNvSpPr>
            <a:spLocks noGrp="1" noChangeArrowheads="1"/>
          </p:cNvSpPr>
          <p:nvPr>
            <p:ph type="sldNum" sz="quarter" idx="11"/>
          </p:nvPr>
        </p:nvSpPr>
        <p:spPr>
          <a:ln/>
        </p:spPr>
        <p:txBody>
          <a:bodyPr/>
          <a:lstStyle>
            <a:lvl1pPr>
              <a:defRPr/>
            </a:lvl1pPr>
          </a:lstStyle>
          <a:p>
            <a:pPr>
              <a:defRPr/>
            </a:pPr>
            <a:fld id="{5C6DBD5C-69C8-4972-8828-6BC8B6262007}"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74628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698188EC-6209-488B-88C5-106600E68BC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95713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62000" y="1773238"/>
            <a:ext cx="3738563"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52963" y="1773238"/>
            <a:ext cx="373856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6" name="Platshållare för bildnummer 5"/>
          <p:cNvSpPr>
            <a:spLocks noGrp="1"/>
          </p:cNvSpPr>
          <p:nvPr>
            <p:ph type="sldNum" sz="quarter" idx="11"/>
          </p:nvPr>
        </p:nvSpPr>
        <p:spPr/>
        <p:txBody>
          <a:bodyPr/>
          <a:lstStyle>
            <a:lvl1pPr>
              <a:defRPr/>
            </a:lvl1pPr>
          </a:lstStyle>
          <a:p>
            <a:fld id="{81A842FB-563A-4F48-97E8-6486700E14E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91617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8" name="Platshållare för bildnummer 7"/>
          <p:cNvSpPr>
            <a:spLocks noGrp="1"/>
          </p:cNvSpPr>
          <p:nvPr>
            <p:ph type="sldNum" sz="quarter" idx="11"/>
          </p:nvPr>
        </p:nvSpPr>
        <p:spPr/>
        <p:txBody>
          <a:bodyPr/>
          <a:lstStyle>
            <a:lvl1pPr>
              <a:defRPr/>
            </a:lvl1pPr>
          </a:lstStyle>
          <a:p>
            <a:fld id="{2F09D053-0DD1-4455-919E-B92BF389C5FC}"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58467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4" name="Platshållare för bildnummer 3"/>
          <p:cNvSpPr>
            <a:spLocks noGrp="1"/>
          </p:cNvSpPr>
          <p:nvPr>
            <p:ph type="sldNum" sz="quarter" idx="11"/>
          </p:nvPr>
        </p:nvSpPr>
        <p:spPr/>
        <p:txBody>
          <a:bodyPr/>
          <a:lstStyle>
            <a:lvl1pPr>
              <a:defRPr/>
            </a:lvl1pPr>
          </a:lstStyle>
          <a:p>
            <a:fld id="{3208601C-223C-4704-9DD8-968F10FCE3EF}"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85068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3" name="Platshållare för bildnummer 2"/>
          <p:cNvSpPr>
            <a:spLocks noGrp="1"/>
          </p:cNvSpPr>
          <p:nvPr>
            <p:ph type="sldNum" sz="quarter" idx="11"/>
          </p:nvPr>
        </p:nvSpPr>
        <p:spPr/>
        <p:txBody>
          <a:bodyPr/>
          <a:lstStyle>
            <a:lvl1pPr>
              <a:defRPr/>
            </a:lvl1pPr>
          </a:lstStyle>
          <a:p>
            <a:fld id="{30FF09FB-1CD1-4F17-9157-097B64E3545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19841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6" name="Platshållare för bildnummer 5"/>
          <p:cNvSpPr>
            <a:spLocks noGrp="1"/>
          </p:cNvSpPr>
          <p:nvPr>
            <p:ph type="sldNum" sz="quarter" idx="11"/>
          </p:nvPr>
        </p:nvSpPr>
        <p:spPr/>
        <p:txBody>
          <a:bodyPr/>
          <a:lstStyle>
            <a:lvl1pPr>
              <a:defRPr/>
            </a:lvl1pPr>
          </a:lstStyle>
          <a:p>
            <a:fld id="{E31E0D18-3350-416B-928E-D8982112411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57745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r>
              <a:rPr lang="sv-SE" smtClean="0">
                <a:solidFill>
                  <a:srgbClr val="000000"/>
                </a:solidFill>
              </a:rPr>
              <a:t>2015-09-22</a:t>
            </a:r>
            <a:endParaRPr lang="sv-SE">
              <a:solidFill>
                <a:srgbClr val="000000"/>
              </a:solidFill>
            </a:endParaRPr>
          </a:p>
        </p:txBody>
      </p:sp>
      <p:sp>
        <p:nvSpPr>
          <p:cNvPr id="6" name="Platshållare för bildnummer 5"/>
          <p:cNvSpPr>
            <a:spLocks noGrp="1"/>
          </p:cNvSpPr>
          <p:nvPr>
            <p:ph type="sldNum" sz="quarter" idx="11"/>
          </p:nvPr>
        </p:nvSpPr>
        <p:spPr/>
        <p:txBody>
          <a:bodyPr/>
          <a:lstStyle>
            <a:lvl1pPr>
              <a:defRPr/>
            </a:lvl1pPr>
          </a:lstStyle>
          <a:p>
            <a:fld id="{B9C564CB-5E64-4631-A6CA-8050EB111D9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49715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762000" y="571500"/>
            <a:ext cx="7629525" cy="9858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smtClean="0"/>
              <a:t>Klicka här för att ändra format på bakgrundsrubriken</a:t>
            </a:r>
          </a:p>
        </p:txBody>
      </p:sp>
      <p:sp>
        <p:nvSpPr>
          <p:cNvPr id="51203" name="Rectangle 3"/>
          <p:cNvSpPr>
            <a:spLocks noGrp="1" noChangeArrowheads="1"/>
          </p:cNvSpPr>
          <p:nvPr>
            <p:ph type="body" idx="1"/>
          </p:nvPr>
        </p:nvSpPr>
        <p:spPr bwMode="auto">
          <a:xfrm>
            <a:off x="762000" y="1773238"/>
            <a:ext cx="7629525"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p:txBody>
      </p:sp>
      <p:pic>
        <p:nvPicPr>
          <p:cNvPr id="51204" name="Picture 4" descr="ligg"/>
          <p:cNvPicPr>
            <a:picLocks noChangeAspect="1" noChangeArrowheads="1"/>
          </p:cNvPicPr>
          <p:nvPr/>
        </p:nvPicPr>
        <p:blipFill>
          <a:blip r:embed="rId13" cstate="print"/>
          <a:srcRect/>
          <a:stretch>
            <a:fillRect/>
          </a:stretch>
        </p:blipFill>
        <p:spPr bwMode="auto">
          <a:xfrm>
            <a:off x="323850" y="6253163"/>
            <a:ext cx="1619250" cy="344487"/>
          </a:xfrm>
          <a:prstGeom prst="rect">
            <a:avLst/>
          </a:prstGeom>
          <a:noFill/>
        </p:spPr>
      </p:pic>
      <p:sp>
        <p:nvSpPr>
          <p:cNvPr id="51205" name="Rectangle 5"/>
          <p:cNvSpPr>
            <a:spLocks noGrp="1" noChangeArrowheads="1"/>
          </p:cNvSpPr>
          <p:nvPr>
            <p:ph type="dt" sz="half" idx="2"/>
          </p:nvPr>
        </p:nvSpPr>
        <p:spPr bwMode="auto">
          <a:xfrm>
            <a:off x="3198813" y="6164263"/>
            <a:ext cx="1905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pPr fontAlgn="base">
              <a:spcBef>
                <a:spcPct val="0"/>
              </a:spcBef>
              <a:spcAft>
                <a:spcPct val="0"/>
              </a:spcAft>
            </a:pPr>
            <a:r>
              <a:rPr lang="sv-SE" smtClean="0">
                <a:solidFill>
                  <a:srgbClr val="000000"/>
                </a:solidFill>
              </a:rPr>
              <a:t>2015-09-22</a:t>
            </a:r>
            <a:endParaRPr lang="sv-SE">
              <a:solidFill>
                <a:srgbClr val="000000"/>
              </a:solidFill>
            </a:endParaRPr>
          </a:p>
        </p:txBody>
      </p:sp>
      <p:sp>
        <p:nvSpPr>
          <p:cNvPr id="51206" name="Rectangle 6"/>
          <p:cNvSpPr>
            <a:spLocks noGrp="1" noChangeArrowheads="1"/>
          </p:cNvSpPr>
          <p:nvPr>
            <p:ph type="sldNum" sz="quarter" idx="4"/>
          </p:nvPr>
        </p:nvSpPr>
        <p:spPr bwMode="auto">
          <a:xfrm>
            <a:off x="7124700" y="6164263"/>
            <a:ext cx="177165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pPr fontAlgn="base">
              <a:spcBef>
                <a:spcPct val="0"/>
              </a:spcBef>
              <a:spcAft>
                <a:spcPct val="0"/>
              </a:spcAft>
            </a:pPr>
            <a:fld id="{4FB244A4-5FAB-41E7-8F13-75565648FC8E}" type="slidenum">
              <a:rPr lang="sv-SE">
                <a:solidFill>
                  <a:srgbClr val="000000"/>
                </a:solidFill>
              </a:rPr>
              <a:pPr fontAlgn="base">
                <a:spcBef>
                  <a:spcPct val="0"/>
                </a:spcBef>
                <a:spcAft>
                  <a:spcPct val="0"/>
                </a:spcAft>
              </a:pPr>
              <a:t>‹#›</a:t>
            </a:fld>
            <a:endParaRPr lang="sv-SE">
              <a:solidFill>
                <a:srgbClr val="000000"/>
              </a:solidFill>
            </a:endParaRPr>
          </a:p>
        </p:txBody>
      </p:sp>
    </p:spTree>
    <p:extLst>
      <p:ext uri="{BB962C8B-B14F-4D97-AF65-F5344CB8AC3E}">
        <p14:creationId xmlns:p14="http://schemas.microsoft.com/office/powerpoint/2010/main" val="35953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p:txStyles>
    <p:titleStyle>
      <a:lvl1pPr algn="l" rtl="0" fontAlgn="base">
        <a:lnSpc>
          <a:spcPts val="4000"/>
        </a:lnSpc>
        <a:spcBef>
          <a:spcPct val="0"/>
        </a:spcBef>
        <a:spcAft>
          <a:spcPct val="0"/>
        </a:spcAft>
        <a:defRPr sz="3600" b="1">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bwMode="auto">
          <a:xfrm>
            <a:off x="762000" y="571500"/>
            <a:ext cx="762952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bakgrundsrubriken</a:t>
            </a:r>
          </a:p>
        </p:txBody>
      </p:sp>
      <p:sp>
        <p:nvSpPr>
          <p:cNvPr id="166915" name="Rectangle 3"/>
          <p:cNvSpPr>
            <a:spLocks noGrp="1" noChangeArrowheads="1"/>
          </p:cNvSpPr>
          <p:nvPr>
            <p:ph type="body" idx="1"/>
          </p:nvPr>
        </p:nvSpPr>
        <p:spPr bwMode="auto">
          <a:xfrm>
            <a:off x="762000" y="1773238"/>
            <a:ext cx="7629525" cy="4176712"/>
          </a:xfrm>
          <a:prstGeom prst="rect">
            <a:avLst/>
          </a:prstGeom>
          <a:solidFill>
            <a:schemeClr val="accent1">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80000" rIns="180000" bIns="10800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p:txBody>
      </p:sp>
      <p:pic>
        <p:nvPicPr>
          <p:cNvPr id="166916" name="Picture 4" descr="lig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850" y="6253163"/>
            <a:ext cx="1619250" cy="344487"/>
          </a:xfrm>
          <a:prstGeom prst="rect">
            <a:avLst/>
          </a:prstGeom>
          <a:noFill/>
          <a:extLst>
            <a:ext uri="{909E8E84-426E-40DD-AFC4-6F175D3DCCD1}">
              <a14:hiddenFill xmlns:a14="http://schemas.microsoft.com/office/drawing/2010/main">
                <a:solidFill>
                  <a:srgbClr val="FFFFFF"/>
                </a:solidFill>
              </a14:hiddenFill>
            </a:ext>
          </a:extLst>
        </p:spPr>
      </p:pic>
      <p:sp>
        <p:nvSpPr>
          <p:cNvPr id="166917" name="Rectangle 5"/>
          <p:cNvSpPr>
            <a:spLocks noGrp="1" noChangeArrowheads="1"/>
          </p:cNvSpPr>
          <p:nvPr>
            <p:ph type="dt" sz="half" idx="2"/>
          </p:nvPr>
        </p:nvSpPr>
        <p:spPr bwMode="auto">
          <a:xfrm>
            <a:off x="3198813" y="61642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400"/>
            </a:lvl1pPr>
          </a:lstStyle>
          <a:p>
            <a:pPr fontAlgn="base">
              <a:spcBef>
                <a:spcPct val="0"/>
              </a:spcBef>
              <a:spcAft>
                <a:spcPct val="0"/>
              </a:spcAft>
            </a:pPr>
            <a:r>
              <a:rPr lang="sv-SE" smtClean="0">
                <a:solidFill>
                  <a:srgbClr val="000000"/>
                </a:solidFill>
              </a:rPr>
              <a:t>2015-09-22</a:t>
            </a:r>
            <a:endParaRPr lang="sv-SE">
              <a:solidFill>
                <a:srgbClr val="000000"/>
              </a:solidFill>
            </a:endParaRPr>
          </a:p>
        </p:txBody>
      </p:sp>
      <p:sp>
        <p:nvSpPr>
          <p:cNvPr id="166918" name="Rectangle 6"/>
          <p:cNvSpPr>
            <a:spLocks noGrp="1" noChangeArrowheads="1"/>
          </p:cNvSpPr>
          <p:nvPr>
            <p:ph type="sldNum" sz="quarter" idx="4"/>
          </p:nvPr>
        </p:nvSpPr>
        <p:spPr bwMode="auto">
          <a:xfrm>
            <a:off x="7124700" y="6164263"/>
            <a:ext cx="177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400"/>
            </a:lvl1pPr>
          </a:lstStyle>
          <a:p>
            <a:pPr fontAlgn="base">
              <a:spcBef>
                <a:spcPct val="0"/>
              </a:spcBef>
              <a:spcAft>
                <a:spcPct val="0"/>
              </a:spcAft>
            </a:pPr>
            <a:fld id="{50321E70-9464-4FFE-98DC-75B16144A589}" type="slidenum">
              <a:rPr lang="sv-SE">
                <a:solidFill>
                  <a:srgbClr val="000000"/>
                </a:solidFill>
              </a:rPr>
              <a:pPr fontAlgn="base">
                <a:spcBef>
                  <a:spcPct val="0"/>
                </a:spcBef>
                <a:spcAft>
                  <a:spcPct val="0"/>
                </a:spcAft>
              </a:pPr>
              <a:t>‹#›</a:t>
            </a:fld>
            <a:endParaRPr lang="sv-SE">
              <a:solidFill>
                <a:srgbClr val="000000"/>
              </a:solidFill>
            </a:endParaRPr>
          </a:p>
        </p:txBody>
      </p:sp>
    </p:spTree>
    <p:extLst>
      <p:ext uri="{BB962C8B-B14F-4D97-AF65-F5344CB8AC3E}">
        <p14:creationId xmlns:p14="http://schemas.microsoft.com/office/powerpoint/2010/main" val="2349070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p:txStyles>
    <p:titleStyle>
      <a:lvl1pPr algn="l" rtl="0" fontAlgn="base">
        <a:lnSpc>
          <a:spcPts val="4000"/>
        </a:lnSpc>
        <a:spcBef>
          <a:spcPct val="0"/>
        </a:spcBef>
        <a:spcAft>
          <a:spcPct val="0"/>
        </a:spcAft>
        <a:defRPr sz="3600" b="1">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energimyndigheten.se/sv/Foretag/Energimarkning/" TargetMode="External"/><Relationship Id="rId2" Type="http://schemas.openxmlformats.org/officeDocument/2006/relationships/hyperlink" Target="http://www.energimyndigheten.se/sv/Foretag/Ekodesign/"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mailto:anders.hallberg@energimyndigheten.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059832" y="188912"/>
            <a:ext cx="5858743" cy="2159967"/>
          </a:xfrm>
        </p:spPr>
        <p:txBody>
          <a:bodyPr/>
          <a:lstStyle/>
          <a:p>
            <a:r>
              <a:rPr lang="sv-SE" dirty="0" smtClean="0"/>
              <a:t>Ekodesign- och energimärkning</a:t>
            </a:r>
            <a:endParaRPr lang="sv-SE" dirty="0"/>
          </a:p>
        </p:txBody>
      </p:sp>
      <p:sp>
        <p:nvSpPr>
          <p:cNvPr id="45059" name="Rectangle 3"/>
          <p:cNvSpPr>
            <a:spLocks noGrp="1" noChangeArrowheads="1"/>
          </p:cNvSpPr>
          <p:nvPr>
            <p:ph type="subTitle" idx="1"/>
          </p:nvPr>
        </p:nvSpPr>
        <p:spPr/>
        <p:txBody>
          <a:bodyPr/>
          <a:lstStyle/>
          <a:p>
            <a:r>
              <a:rPr lang="sv-SE" dirty="0" smtClean="0"/>
              <a:t>SHTE  2015-09-22</a:t>
            </a:r>
          </a:p>
          <a:p>
            <a:endParaRPr lang="sv-SE" dirty="0"/>
          </a:p>
          <a:p>
            <a:r>
              <a:rPr lang="sv-SE" dirty="0" smtClean="0"/>
              <a:t>Anders Hallberg</a:t>
            </a:r>
          </a:p>
          <a:p>
            <a:r>
              <a:rPr lang="sv-SE" dirty="0" smtClean="0"/>
              <a:t>Energimyndigheten</a:t>
            </a:r>
            <a:endParaRPr lang="sv-SE" dirty="0"/>
          </a:p>
        </p:txBody>
      </p:sp>
      <p:sp>
        <p:nvSpPr>
          <p:cNvPr id="2" name="Platshållare för datum 1"/>
          <p:cNvSpPr>
            <a:spLocks noGrp="1"/>
          </p:cNvSpPr>
          <p:nvPr>
            <p:ph type="dt" sz="half" idx="2"/>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898095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223376" cy="592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datum 1"/>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1608660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88640"/>
            <a:ext cx="8208912" cy="985838"/>
          </a:xfrm>
        </p:spPr>
        <p:txBody>
          <a:bodyPr/>
          <a:lstStyle/>
          <a:p>
            <a:pPr algn="ctr"/>
            <a:r>
              <a:rPr lang="sv-SE" dirty="0" smtClean="0">
                <a:latin typeface="Arial Black" panose="020B0A04020102020204" pitchFamily="34" charset="0"/>
              </a:rPr>
              <a:t>Produktgruppen industri- och laboratorieugnar (Lot 4),          potential 90 TWh</a:t>
            </a:r>
            <a:endParaRPr lang="sv-SE" dirty="0">
              <a:latin typeface="Arial Black" panose="020B0A04020102020204" pitchFamily="34" charset="0"/>
            </a:endParaRPr>
          </a:p>
        </p:txBody>
      </p:sp>
      <p:sp>
        <p:nvSpPr>
          <p:cNvPr id="3" name="Platshållare för innehåll 2"/>
          <p:cNvSpPr>
            <a:spLocks noGrp="1"/>
          </p:cNvSpPr>
          <p:nvPr>
            <p:ph idx="1"/>
          </p:nvPr>
        </p:nvSpPr>
        <p:spPr>
          <a:xfrm>
            <a:off x="755576" y="1988840"/>
            <a:ext cx="7629525" cy="4176712"/>
          </a:xfrm>
        </p:spPr>
        <p:txBody>
          <a:bodyPr/>
          <a:lstStyle/>
          <a:p>
            <a:r>
              <a:rPr lang="sv-SE" sz="2200" b="1" dirty="0" smtClean="0"/>
              <a:t>Laboratorieugnar</a:t>
            </a:r>
            <a:endParaRPr lang="sv-SE" sz="2000" dirty="0" smtClean="0"/>
          </a:p>
          <a:p>
            <a:pPr lvl="1"/>
            <a:r>
              <a:rPr lang="sv-SE" sz="2000" dirty="0"/>
              <a:t>Standardmodeller </a:t>
            </a:r>
            <a:r>
              <a:rPr lang="sv-SE" sz="2000" dirty="0" smtClean="0"/>
              <a:t>i relativt stora volymer</a:t>
            </a:r>
            <a:endParaRPr lang="sv-SE" sz="2000" dirty="0"/>
          </a:p>
          <a:p>
            <a:pPr lvl="1"/>
            <a:r>
              <a:rPr lang="sv-SE" sz="2000" dirty="0"/>
              <a:t>Standardiserade mätmetoder </a:t>
            </a:r>
            <a:r>
              <a:rPr lang="sv-SE" sz="2000" dirty="0" smtClean="0"/>
              <a:t>saknas</a:t>
            </a:r>
            <a:endParaRPr lang="sv-SE" sz="2000" dirty="0"/>
          </a:p>
          <a:p>
            <a:r>
              <a:rPr lang="sv-SE" sz="2200" b="1" dirty="0"/>
              <a:t>Små</a:t>
            </a:r>
            <a:r>
              <a:rPr lang="sv-SE" sz="2200" b="1" dirty="0" smtClean="0"/>
              <a:t> </a:t>
            </a:r>
            <a:r>
              <a:rPr lang="sv-SE" sz="2200" b="1" dirty="0"/>
              <a:t>och medelstora </a:t>
            </a:r>
            <a:r>
              <a:rPr lang="sv-SE" sz="2200" b="1" dirty="0" smtClean="0"/>
              <a:t>industriugnar</a:t>
            </a:r>
            <a:r>
              <a:rPr lang="sv-SE" sz="2200" dirty="0" smtClean="0"/>
              <a:t> </a:t>
            </a:r>
          </a:p>
          <a:p>
            <a:pPr lvl="1"/>
            <a:r>
              <a:rPr lang="sv-SE" sz="2000" dirty="0" smtClean="0"/>
              <a:t>Ofta specialtillverkade</a:t>
            </a:r>
          </a:p>
          <a:p>
            <a:pPr lvl="1"/>
            <a:r>
              <a:rPr lang="sv-SE" sz="2000" dirty="0" smtClean="0"/>
              <a:t>Information </a:t>
            </a:r>
            <a:r>
              <a:rPr lang="sv-SE" sz="2000" dirty="0"/>
              <a:t>om energianvändning är ofta </a:t>
            </a:r>
            <a:r>
              <a:rPr lang="sv-SE" sz="2000" dirty="0" smtClean="0"/>
              <a:t>tillgänglig.</a:t>
            </a:r>
            <a:endParaRPr lang="sv-SE" sz="2000" dirty="0"/>
          </a:p>
          <a:p>
            <a:r>
              <a:rPr lang="sv-SE" sz="2200" b="1" dirty="0"/>
              <a:t>Stora</a:t>
            </a:r>
            <a:r>
              <a:rPr lang="sv-SE" sz="2000" b="1" dirty="0"/>
              <a:t> </a:t>
            </a:r>
            <a:r>
              <a:rPr lang="sv-SE" sz="2200" b="1" dirty="0" smtClean="0"/>
              <a:t>industriugnar</a:t>
            </a:r>
            <a:endParaRPr lang="sv-SE" sz="2000" dirty="0" smtClean="0"/>
          </a:p>
          <a:p>
            <a:pPr lvl="1"/>
            <a:r>
              <a:rPr lang="sv-SE" sz="2000" dirty="0"/>
              <a:t>Nyförsäljningen av stora industriugnar </a:t>
            </a:r>
            <a:r>
              <a:rPr lang="sv-SE" sz="2000" dirty="0" smtClean="0"/>
              <a:t>liten</a:t>
            </a:r>
            <a:endParaRPr lang="sv-SE" sz="2000" dirty="0"/>
          </a:p>
          <a:p>
            <a:pPr lvl="1"/>
            <a:r>
              <a:rPr lang="sv-SE" sz="2000" dirty="0" smtClean="0"/>
              <a:t>Den </a:t>
            </a:r>
            <a:r>
              <a:rPr lang="sv-SE" sz="2000" dirty="0"/>
              <a:t>totala energianvändningen ca 80 % av den energi som används av alla ugnar i </a:t>
            </a:r>
            <a:r>
              <a:rPr lang="sv-SE" sz="2000" dirty="0" smtClean="0"/>
              <a:t>EU, omkring 660 TWh.</a:t>
            </a:r>
            <a:endParaRPr lang="sv-SE" sz="2000" dirty="0"/>
          </a:p>
        </p:txBody>
      </p:sp>
      <p:sp>
        <p:nvSpPr>
          <p:cNvPr id="4" name="Platshållare för datum 3"/>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325257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260648"/>
            <a:ext cx="7629525" cy="985838"/>
          </a:xfrm>
        </p:spPr>
        <p:txBody>
          <a:bodyPr/>
          <a:lstStyle/>
          <a:p>
            <a:r>
              <a:rPr lang="sv-SE" dirty="0" smtClean="0">
                <a:latin typeface="Arial Black" panose="020B0A04020102020204" pitchFamily="34" charset="0"/>
              </a:rPr>
              <a:t>Förordningsförslag vår 2014</a:t>
            </a:r>
            <a:endParaRPr lang="sv-SE" dirty="0">
              <a:latin typeface="Arial Black" panose="020B0A04020102020204" pitchFamily="34" charset="0"/>
            </a:endParaRPr>
          </a:p>
        </p:txBody>
      </p:sp>
      <p:sp>
        <p:nvSpPr>
          <p:cNvPr id="3" name="Platshållare för innehåll 2"/>
          <p:cNvSpPr>
            <a:spLocks noGrp="1"/>
          </p:cNvSpPr>
          <p:nvPr>
            <p:ph idx="1"/>
          </p:nvPr>
        </p:nvSpPr>
        <p:spPr>
          <a:xfrm>
            <a:off x="755576" y="836712"/>
            <a:ext cx="7629525" cy="4176712"/>
          </a:xfrm>
        </p:spPr>
        <p:txBody>
          <a:bodyPr/>
          <a:lstStyle/>
          <a:p>
            <a:r>
              <a:rPr lang="sv-SE" sz="2000" b="1" dirty="0" smtClean="0"/>
              <a:t>Alternativ </a:t>
            </a:r>
            <a:r>
              <a:rPr lang="sv-SE" sz="2000" b="1" dirty="0"/>
              <a:t>1:</a:t>
            </a:r>
            <a:r>
              <a:rPr lang="sv-SE" sz="2000" dirty="0"/>
              <a:t> Ekodesign genomförandeåtgärder för hela produktgruppen baserat på befintlig japansk </a:t>
            </a:r>
            <a:r>
              <a:rPr lang="sv-SE" sz="2000" dirty="0" smtClean="0"/>
              <a:t>lagstiftning</a:t>
            </a:r>
            <a:endParaRPr lang="sv-SE" sz="2000" dirty="0"/>
          </a:p>
          <a:p>
            <a:pPr lvl="1"/>
            <a:r>
              <a:rPr lang="sv-SE" sz="1800" dirty="0" smtClean="0"/>
              <a:t>För alla ugnar: information om ugnens energianvändning till slutanvändaren</a:t>
            </a:r>
          </a:p>
          <a:p>
            <a:pPr lvl="1"/>
            <a:r>
              <a:rPr lang="sv-SE" sz="1800" dirty="0" smtClean="0"/>
              <a:t>För laboratorieugnar: Krav på energieffektiviseringsindex (EEI)</a:t>
            </a:r>
          </a:p>
          <a:p>
            <a:pPr lvl="1"/>
            <a:r>
              <a:rPr lang="sv-SE" sz="1800" dirty="0" smtClean="0"/>
              <a:t>För små och medelstora industriella ugnar: </a:t>
            </a:r>
          </a:p>
          <a:p>
            <a:pPr lvl="2"/>
            <a:r>
              <a:rPr lang="sv-SE" sz="1800" dirty="0" smtClean="0"/>
              <a:t>krav på </a:t>
            </a:r>
            <a:r>
              <a:rPr lang="sv-SE" sz="1800" i="1" dirty="0" smtClean="0"/>
              <a:t>värmeåtervinning och återanvändning </a:t>
            </a:r>
            <a:r>
              <a:rPr lang="sv-SE" sz="1800" dirty="0" smtClean="0"/>
              <a:t>(tillämpligt för alla gasdrivna ugnar); </a:t>
            </a:r>
          </a:p>
          <a:p>
            <a:pPr lvl="2"/>
            <a:r>
              <a:rPr lang="sv-SE" sz="1800" dirty="0" smtClean="0"/>
              <a:t>krav på </a:t>
            </a:r>
            <a:r>
              <a:rPr lang="sv-SE" sz="1800" i="1" dirty="0" smtClean="0"/>
              <a:t>förbättrad isolering </a:t>
            </a:r>
            <a:r>
              <a:rPr lang="sv-SE" sz="1800" dirty="0" smtClean="0"/>
              <a:t>(tillämpligt för el- och gasdrivna ugnar); </a:t>
            </a:r>
          </a:p>
          <a:p>
            <a:pPr lvl="2"/>
            <a:r>
              <a:rPr lang="sv-SE" sz="1800" dirty="0" smtClean="0"/>
              <a:t>krav </a:t>
            </a:r>
            <a:r>
              <a:rPr lang="sv-SE" sz="1800" dirty="0"/>
              <a:t>på </a:t>
            </a:r>
            <a:r>
              <a:rPr lang="sv-SE" sz="1800" i="1" dirty="0"/>
              <a:t>bränsle/luftkvot</a:t>
            </a:r>
            <a:r>
              <a:rPr lang="sv-SE" sz="1800" dirty="0"/>
              <a:t> för optimerad förbränning (tillämpligt för gasdrivna ugnar)</a:t>
            </a:r>
          </a:p>
          <a:p>
            <a:r>
              <a:rPr lang="sv-SE" sz="2000" b="1" dirty="0"/>
              <a:t>Alternativ 2: </a:t>
            </a:r>
            <a:r>
              <a:rPr lang="sv-SE" sz="2000" dirty="0"/>
              <a:t>Ugnarnas energianvändning inom produktgruppen regleras genom IED och ETS och </a:t>
            </a:r>
            <a:r>
              <a:rPr lang="sv-SE" sz="2000" dirty="0" smtClean="0"/>
              <a:t>därtill relaterad lagstiftning</a:t>
            </a:r>
            <a:r>
              <a:rPr lang="sv-SE" sz="1800" dirty="0" smtClean="0"/>
              <a:t>.</a:t>
            </a:r>
          </a:p>
          <a:p>
            <a:pPr marL="0" indent="0">
              <a:buNone/>
            </a:pPr>
            <a:r>
              <a:rPr lang="sv-SE" sz="1400" dirty="0" smtClean="0"/>
              <a:t> </a:t>
            </a:r>
            <a:r>
              <a:rPr lang="sv-SE" sz="1400" i="1" dirty="0" smtClean="0"/>
              <a:t>IED: Direktiv 2010/75/EU (</a:t>
            </a:r>
            <a:r>
              <a:rPr lang="sv-SE" sz="1400" i="1" dirty="0" err="1" smtClean="0"/>
              <a:t>industrial</a:t>
            </a:r>
            <a:r>
              <a:rPr lang="sv-SE" sz="1400" i="1" dirty="0" smtClean="0"/>
              <a:t> </a:t>
            </a:r>
            <a:r>
              <a:rPr lang="sv-SE" sz="1400" i="1" dirty="0"/>
              <a:t>emissions </a:t>
            </a:r>
            <a:r>
              <a:rPr lang="sv-SE" sz="1400" i="1" dirty="0" err="1"/>
              <a:t>directive</a:t>
            </a:r>
            <a:r>
              <a:rPr lang="sv-SE" sz="1400" i="1" dirty="0"/>
              <a:t>) </a:t>
            </a:r>
            <a:r>
              <a:rPr lang="sv-SE" sz="1400" i="1" dirty="0" smtClean="0"/>
              <a:t>ETS: 2003/87/EC (the </a:t>
            </a:r>
            <a:r>
              <a:rPr lang="sv-SE" sz="1400" i="1" dirty="0"/>
              <a:t>Emissions trading system</a:t>
            </a:r>
            <a:r>
              <a:rPr lang="sv-SE" sz="1400" dirty="0"/>
              <a:t>)</a:t>
            </a:r>
          </a:p>
          <a:p>
            <a:endParaRPr lang="sv-SE" sz="1600" dirty="0" smtClean="0"/>
          </a:p>
          <a:p>
            <a:endParaRPr lang="sv-SE" dirty="0"/>
          </a:p>
          <a:p>
            <a:endParaRPr lang="sv-SE" dirty="0" smtClean="0"/>
          </a:p>
          <a:p>
            <a:endParaRPr lang="sv-SE" dirty="0"/>
          </a:p>
          <a:p>
            <a:endParaRPr lang="sv-SE" sz="1200" dirty="0" smtClean="0"/>
          </a:p>
          <a:p>
            <a:endParaRPr lang="sv-SE" sz="1200" dirty="0"/>
          </a:p>
          <a:p>
            <a:endParaRPr lang="sv-SE" sz="1200" dirty="0" smtClean="0"/>
          </a:p>
          <a:p>
            <a:endParaRPr lang="sv-SE" sz="1200" dirty="0"/>
          </a:p>
          <a:p>
            <a:endParaRPr lang="sv-SE" sz="1200" dirty="0" smtClean="0"/>
          </a:p>
          <a:p>
            <a:r>
              <a:rPr lang="sv-SE" sz="1200" dirty="0" smtClean="0"/>
              <a:t>http</a:t>
            </a:r>
            <a:r>
              <a:rPr lang="sv-SE" sz="1200" dirty="0"/>
              <a:t>://www.energimyndigheten.se/Foretag/Ekodesign/Produktgrupper1/Laboratorieugnar-och-industriella-ugnar-ENTR-lot-4</a:t>
            </a:r>
            <a:r>
              <a:rPr lang="sv-SE" dirty="0"/>
              <a:t>/</a:t>
            </a:r>
          </a:p>
        </p:txBody>
      </p:sp>
      <p:sp>
        <p:nvSpPr>
          <p:cNvPr id="4" name="Platshållare för datum 3"/>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2996334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571500"/>
            <a:ext cx="9144000" cy="985838"/>
          </a:xfrm>
        </p:spPr>
        <p:txBody>
          <a:bodyPr/>
          <a:lstStyle/>
          <a:p>
            <a:r>
              <a:rPr lang="sv-SE" dirty="0" smtClean="0">
                <a:latin typeface="Arial Black" panose="020B0A04020102020204" pitchFamily="34" charset="0"/>
              </a:rPr>
              <a:t> IED + Ekodesign = dubbelreglering?</a:t>
            </a:r>
            <a:endParaRPr lang="sv-SE" dirty="0">
              <a:latin typeface="Arial Black" panose="020B0A04020102020204" pitchFamily="34" charset="0"/>
            </a:endParaRP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931961889"/>
              </p:ext>
            </p:extLst>
          </p:nvPr>
        </p:nvGraphicFramePr>
        <p:xfrm>
          <a:off x="762000" y="1773238"/>
          <a:ext cx="7338392" cy="3095923"/>
        </p:xfrm>
        <a:graphic>
          <a:graphicData uri="http://schemas.openxmlformats.org/drawingml/2006/table">
            <a:tbl>
              <a:tblPr firstRow="1" bandRow="1">
                <a:tableStyleId>{5C22544A-7EE6-4342-B048-85BDC9FD1C3A}</a:tableStyleId>
              </a:tblPr>
              <a:tblGrid>
                <a:gridCol w="3669196"/>
                <a:gridCol w="3669196"/>
              </a:tblGrid>
              <a:tr h="594901">
                <a:tc>
                  <a:txBody>
                    <a:bodyPr/>
                    <a:lstStyle/>
                    <a:p>
                      <a:r>
                        <a:rPr lang="sv-SE" dirty="0" smtClean="0"/>
                        <a:t>Ekodesign</a:t>
                      </a:r>
                      <a:endParaRPr lang="sv-SE" dirty="0"/>
                    </a:p>
                  </a:txBody>
                  <a:tcPr/>
                </a:tc>
                <a:tc>
                  <a:txBody>
                    <a:bodyPr/>
                    <a:lstStyle/>
                    <a:p>
                      <a:r>
                        <a:rPr lang="sv-SE" dirty="0" smtClean="0"/>
                        <a:t>IED</a:t>
                      </a:r>
                      <a:endParaRPr lang="sv-SE" dirty="0"/>
                    </a:p>
                  </a:txBody>
                  <a:tcPr/>
                </a:tc>
              </a:tr>
              <a:tr h="729465">
                <a:tc>
                  <a:txBody>
                    <a:bodyPr/>
                    <a:lstStyle/>
                    <a:p>
                      <a:r>
                        <a:rPr lang="sv-SE" dirty="0" smtClean="0"/>
                        <a:t>Reglerar</a:t>
                      </a:r>
                      <a:r>
                        <a:rPr lang="sv-SE" baseline="0" dirty="0" smtClean="0"/>
                        <a:t> p</a:t>
                      </a:r>
                      <a:r>
                        <a:rPr lang="sv-SE" dirty="0" smtClean="0"/>
                        <a:t>rodukter</a:t>
                      </a:r>
                      <a:endParaRPr lang="sv-SE" dirty="0"/>
                    </a:p>
                  </a:txBody>
                  <a:tcPr/>
                </a:tc>
                <a:tc>
                  <a:txBody>
                    <a:bodyPr/>
                    <a:lstStyle/>
                    <a:p>
                      <a:r>
                        <a:rPr lang="sv-SE" dirty="0" smtClean="0"/>
                        <a:t>Reglerar hela anläggningar</a:t>
                      </a:r>
                    </a:p>
                    <a:p>
                      <a:endParaRPr lang="sv-SE" dirty="0"/>
                    </a:p>
                  </a:txBody>
                  <a:tcPr/>
                </a:tc>
              </a:tr>
              <a:tr h="729465">
                <a:tc>
                  <a:txBody>
                    <a:bodyPr/>
                    <a:lstStyle/>
                    <a:p>
                      <a:r>
                        <a:rPr lang="sv-SE" dirty="0" smtClean="0"/>
                        <a:t>Ekodesignkrav</a:t>
                      </a:r>
                      <a:r>
                        <a:rPr lang="sv-SE" baseline="0" dirty="0" smtClean="0"/>
                        <a:t> för energianvändning (ex. EEI)</a:t>
                      </a:r>
                      <a:endParaRPr lang="sv-SE" dirty="0"/>
                    </a:p>
                  </a:txBody>
                  <a:tcPr/>
                </a:tc>
                <a:tc>
                  <a:txBody>
                    <a:bodyPr/>
                    <a:lstStyle/>
                    <a:p>
                      <a:r>
                        <a:rPr lang="sv-SE" dirty="0" smtClean="0"/>
                        <a:t>Vägledande</a:t>
                      </a:r>
                      <a:r>
                        <a:rPr lang="sv-SE" baseline="0" dirty="0" smtClean="0"/>
                        <a:t> energikrav</a:t>
                      </a:r>
                      <a:endParaRPr lang="sv-SE" dirty="0"/>
                    </a:p>
                  </a:txBody>
                  <a:tcPr/>
                </a:tc>
              </a:tr>
              <a:tr h="1042092">
                <a:tc>
                  <a:txBody>
                    <a:bodyPr/>
                    <a:lstStyle/>
                    <a:p>
                      <a:r>
                        <a:rPr lang="sv-SE" dirty="0" smtClean="0"/>
                        <a:t>Gäller endast nya</a:t>
                      </a:r>
                      <a:r>
                        <a:rPr lang="sv-SE" baseline="0" dirty="0" smtClean="0"/>
                        <a:t> produkter som sätts på marknaden</a:t>
                      </a:r>
                      <a:endParaRPr lang="sv-SE" dirty="0"/>
                    </a:p>
                  </a:txBody>
                  <a:tcPr/>
                </a:tc>
                <a:tc>
                  <a:txBody>
                    <a:bodyPr/>
                    <a:lstStyle/>
                    <a:p>
                      <a:r>
                        <a:rPr lang="sv-SE" dirty="0" smtClean="0"/>
                        <a:t>Gäller för befintliga anläggningar,</a:t>
                      </a:r>
                      <a:r>
                        <a:rPr lang="sv-SE" baseline="0" dirty="0" smtClean="0"/>
                        <a:t> nya anläggningar och renoveringar</a:t>
                      </a:r>
                      <a:endParaRPr lang="sv-SE" dirty="0"/>
                    </a:p>
                  </a:txBody>
                  <a:tcPr/>
                </a:tc>
              </a:tr>
            </a:tbl>
          </a:graphicData>
        </a:graphic>
      </p:graphicFrame>
      <p:sp>
        <p:nvSpPr>
          <p:cNvPr id="3" name="Platshållare för datum 2"/>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3877029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476672"/>
            <a:ext cx="8784976" cy="648072"/>
          </a:xfrm>
        </p:spPr>
        <p:txBody>
          <a:bodyPr/>
          <a:lstStyle/>
          <a:p>
            <a:r>
              <a:rPr lang="sv-SE" dirty="0" smtClean="0">
                <a:latin typeface="Arial Black" panose="020B0A04020102020204" pitchFamily="34" charset="0"/>
              </a:rPr>
              <a:t>  Nästa steg i regleringsprocessen</a:t>
            </a:r>
            <a:endParaRPr lang="sv-SE" dirty="0">
              <a:latin typeface="Arial Black" panose="020B0A04020102020204" pitchFamily="34" charset="0"/>
            </a:endParaRPr>
          </a:p>
        </p:txBody>
      </p:sp>
      <p:sp>
        <p:nvSpPr>
          <p:cNvPr id="3" name="Platshållare för innehåll 2"/>
          <p:cNvSpPr>
            <a:spLocks noGrp="1"/>
          </p:cNvSpPr>
          <p:nvPr>
            <p:ph idx="1"/>
          </p:nvPr>
        </p:nvSpPr>
        <p:spPr>
          <a:xfrm>
            <a:off x="755576" y="1700808"/>
            <a:ext cx="7629525" cy="4176712"/>
          </a:xfrm>
        </p:spPr>
        <p:txBody>
          <a:bodyPr/>
          <a:lstStyle/>
          <a:p>
            <a:pPr lvl="0"/>
            <a:r>
              <a:rPr lang="sv-SE" dirty="0" smtClean="0"/>
              <a:t>Senaste information från </a:t>
            </a:r>
            <a:r>
              <a:rPr lang="sv-SE" dirty="0"/>
              <a:t>DG </a:t>
            </a:r>
            <a:r>
              <a:rPr lang="sv-SE" dirty="0" smtClean="0"/>
              <a:t>GROW (tidigare ENTR): </a:t>
            </a:r>
          </a:p>
          <a:p>
            <a:pPr marL="0" lvl="0" indent="0">
              <a:buNone/>
            </a:pPr>
            <a:r>
              <a:rPr lang="sv-SE" dirty="0" smtClean="0"/>
              <a:t>A - inte ekodesign som verktyg</a:t>
            </a:r>
          </a:p>
          <a:p>
            <a:pPr marL="0" lvl="0" indent="0">
              <a:buNone/>
            </a:pPr>
            <a:r>
              <a:rPr lang="sv-SE" dirty="0" smtClean="0"/>
              <a:t>B - användning av direktiven:</a:t>
            </a:r>
          </a:p>
          <a:p>
            <a:pPr marL="0" lvl="0" indent="0">
              <a:buNone/>
            </a:pPr>
            <a:r>
              <a:rPr lang="sv-SE" dirty="0" smtClean="0"/>
              <a:t>IED–Industrial Emissions(Directive2010/75/EU)</a:t>
            </a:r>
          </a:p>
          <a:p>
            <a:pPr marL="0" lvl="0" indent="0">
              <a:buNone/>
            </a:pPr>
            <a:r>
              <a:rPr lang="sv-SE" dirty="0" smtClean="0"/>
              <a:t>EED–Energy </a:t>
            </a:r>
            <a:r>
              <a:rPr lang="sv-SE" dirty="0" err="1" smtClean="0"/>
              <a:t>Efficiency</a:t>
            </a:r>
            <a:r>
              <a:rPr lang="sv-SE" dirty="0" smtClean="0"/>
              <a:t> </a:t>
            </a:r>
            <a:r>
              <a:rPr lang="sv-SE" dirty="0" err="1" smtClean="0"/>
              <a:t>Directive</a:t>
            </a:r>
            <a:r>
              <a:rPr lang="sv-SE" dirty="0"/>
              <a:t> (</a:t>
            </a:r>
            <a:r>
              <a:rPr lang="sv-SE" dirty="0" smtClean="0"/>
              <a:t>2012/27/EU)</a:t>
            </a:r>
          </a:p>
          <a:p>
            <a:pPr marL="0" lvl="0" indent="0">
              <a:buNone/>
            </a:pPr>
            <a:r>
              <a:rPr lang="sv-SE" sz="2400" dirty="0"/>
              <a:t>	</a:t>
            </a:r>
            <a:endParaRPr lang="sv-SE" sz="2400" dirty="0" smtClean="0"/>
          </a:p>
        </p:txBody>
      </p:sp>
      <p:graphicFrame>
        <p:nvGraphicFramePr>
          <p:cNvPr id="5" name="Platshållare för innehåll 6"/>
          <p:cNvGraphicFramePr>
            <a:graphicFrameLocks/>
          </p:cNvGraphicFramePr>
          <p:nvPr>
            <p:extLst>
              <p:ext uri="{D42A27DB-BD31-4B8C-83A1-F6EECF244321}">
                <p14:modId xmlns:p14="http://schemas.microsoft.com/office/powerpoint/2010/main" val="523442456"/>
              </p:ext>
            </p:extLst>
          </p:nvPr>
        </p:nvGraphicFramePr>
        <p:xfrm>
          <a:off x="1619672" y="5373216"/>
          <a:ext cx="43204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datum 3"/>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3930431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Rectangle 3"/>
          <p:cNvSpPr>
            <a:spLocks noGrp="1" noChangeArrowheads="1"/>
          </p:cNvSpPr>
          <p:nvPr>
            <p:ph type="body" idx="4294967295"/>
          </p:nvPr>
        </p:nvSpPr>
        <p:spPr>
          <a:xfrm>
            <a:off x="251520" y="27500"/>
            <a:ext cx="8136904" cy="2664296"/>
          </a:xfrm>
        </p:spPr>
        <p:txBody>
          <a:bodyPr/>
          <a:lstStyle/>
          <a:p>
            <a:pPr indent="12700">
              <a:lnSpc>
                <a:spcPct val="80000"/>
              </a:lnSpc>
              <a:buFont typeface="Wingdings" pitchFamily="2" charset="2"/>
              <a:buNone/>
            </a:pPr>
            <a:endParaRPr lang="sv-SE" sz="1200" b="1" i="1" dirty="0" smtClean="0">
              <a:hlinkClick r:id="rId2"/>
            </a:endParaRPr>
          </a:p>
          <a:p>
            <a:pPr indent="12700">
              <a:lnSpc>
                <a:spcPct val="80000"/>
              </a:lnSpc>
              <a:buFont typeface="Wingdings" pitchFamily="2" charset="2"/>
              <a:buNone/>
            </a:pPr>
            <a:r>
              <a:rPr lang="sv-SE" sz="2000" b="1" kern="1200" dirty="0">
                <a:solidFill>
                  <a:srgbClr val="000000"/>
                </a:solidFill>
                <a:hlinkClick r:id="rId2"/>
              </a:rPr>
              <a:t>Mer information: </a:t>
            </a:r>
          </a:p>
          <a:p>
            <a:pPr indent="12700">
              <a:lnSpc>
                <a:spcPct val="80000"/>
              </a:lnSpc>
              <a:buFont typeface="Wingdings" pitchFamily="2" charset="2"/>
              <a:buNone/>
            </a:pPr>
            <a:endParaRPr lang="sv-SE" sz="2000" b="1" i="1" dirty="0" smtClean="0">
              <a:hlinkClick r:id="rId2"/>
            </a:endParaRPr>
          </a:p>
          <a:p>
            <a:pPr indent="12700">
              <a:lnSpc>
                <a:spcPct val="80000"/>
              </a:lnSpc>
              <a:buFont typeface="Wingdings" pitchFamily="2" charset="2"/>
              <a:buNone/>
            </a:pPr>
            <a:r>
              <a:rPr lang="sv-SE" sz="2000" b="1" i="1" dirty="0" smtClean="0">
                <a:hlinkClick r:id="rId2"/>
              </a:rPr>
              <a:t>www.energimyndigheten.se/sv/Foretag/Ekodesign</a:t>
            </a:r>
            <a:r>
              <a:rPr lang="sv-SE" sz="2000" b="1" i="1" dirty="0">
                <a:hlinkClick r:id="rId2"/>
              </a:rPr>
              <a:t>/</a:t>
            </a:r>
            <a:endParaRPr lang="sv-SE" sz="2000" b="1" i="1" dirty="0"/>
          </a:p>
          <a:p>
            <a:pPr indent="12700">
              <a:lnSpc>
                <a:spcPct val="80000"/>
              </a:lnSpc>
              <a:buFont typeface="Wingdings" pitchFamily="2" charset="2"/>
              <a:buNone/>
            </a:pPr>
            <a:r>
              <a:rPr lang="sv-SE" sz="2000" b="1" i="1" dirty="0">
                <a:hlinkClick r:id="rId3"/>
              </a:rPr>
              <a:t>www.energimyndigheten.se/sv/Foretag/Energimarkning</a:t>
            </a:r>
            <a:r>
              <a:rPr lang="sv-SE" sz="2000" b="1" i="1" dirty="0" smtClean="0">
                <a:hlinkClick r:id="rId3"/>
              </a:rPr>
              <a:t>/</a:t>
            </a:r>
            <a:endParaRPr lang="sv-SE" sz="2000" b="1" i="1" dirty="0" smtClean="0"/>
          </a:p>
          <a:p>
            <a:pPr indent="12700">
              <a:lnSpc>
                <a:spcPct val="80000"/>
              </a:lnSpc>
              <a:buFont typeface="Wingdings" pitchFamily="2" charset="2"/>
              <a:buNone/>
            </a:pPr>
            <a:endParaRPr lang="sv-SE" sz="2000" b="1" i="1" dirty="0"/>
          </a:p>
          <a:p>
            <a:pPr indent="12700">
              <a:lnSpc>
                <a:spcPct val="80000"/>
              </a:lnSpc>
              <a:buNone/>
            </a:pPr>
            <a:r>
              <a:rPr lang="sv-SE" sz="2000" b="1" i="1" dirty="0" smtClean="0">
                <a:hlinkClick r:id="rId4"/>
              </a:rPr>
              <a:t>anders.hallberg@energimyndigheten.se</a:t>
            </a:r>
            <a:r>
              <a:rPr lang="sv-SE" sz="2000" b="1" i="1" dirty="0" smtClean="0"/>
              <a:t>, 016-544 21 13</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212976"/>
            <a:ext cx="5688632" cy="299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247338" y="2636912"/>
            <a:ext cx="6057812"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spcBef>
                <a:spcPts val="0"/>
              </a:spcBef>
            </a:pPr>
            <a:r>
              <a:rPr lang="sv-SE" sz="1400" b="1" i="1" dirty="0" smtClean="0"/>
              <a:t>Anmäl er till nyhetsbrevet: </a:t>
            </a:r>
          </a:p>
          <a:p>
            <a:pPr>
              <a:spcBef>
                <a:spcPts val="0"/>
              </a:spcBef>
            </a:pPr>
            <a:r>
              <a:rPr lang="sv-SE" sz="1400" b="1" i="1" dirty="0"/>
              <a:t>http://www.energimyndigheten.se/sv/Press/Prenumerera/Nyhetsbrev/</a:t>
            </a:r>
          </a:p>
        </p:txBody>
      </p:sp>
      <p:sp>
        <p:nvSpPr>
          <p:cNvPr id="3" name="Platshållare för datum 2"/>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3483626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260350"/>
            <a:ext cx="7629525" cy="554038"/>
          </a:xfrm>
        </p:spPr>
        <p:txBody>
          <a:bodyPr/>
          <a:lstStyle/>
          <a:p>
            <a:pPr algn="ctr" eaLnBrk="1" hangingPunct="1"/>
            <a:r>
              <a:rPr lang="sv-SE" sz="2800" kern="1200" dirty="0" smtClean="0">
                <a:solidFill>
                  <a:schemeClr val="tx1"/>
                </a:solidFill>
                <a:latin typeface="Arial Black" pitchFamily="34" charset="0"/>
                <a:cs typeface="Times New Roman" pitchFamily="18" charset="0"/>
              </a:rPr>
              <a:t> </a:t>
            </a:r>
            <a:r>
              <a:rPr lang="sv-SE" kern="1200" dirty="0" smtClean="0">
                <a:solidFill>
                  <a:schemeClr val="tx1"/>
                </a:solidFill>
                <a:latin typeface="Arial Black" pitchFamily="34" charset="0"/>
                <a:cs typeface="Times New Roman" pitchFamily="18" charset="0"/>
              </a:rPr>
              <a:t>CO</a:t>
            </a:r>
            <a:r>
              <a:rPr lang="sv-SE" kern="1200" baseline="-25000" dirty="0" smtClean="0">
                <a:solidFill>
                  <a:schemeClr val="tx1"/>
                </a:solidFill>
                <a:latin typeface="Arial Black" pitchFamily="34" charset="0"/>
                <a:cs typeface="Times New Roman" pitchFamily="18" charset="0"/>
              </a:rPr>
              <a:t>2</a:t>
            </a:r>
            <a:r>
              <a:rPr lang="sv-SE" kern="1200" dirty="0" smtClean="0">
                <a:solidFill>
                  <a:schemeClr val="tx1"/>
                </a:solidFill>
                <a:latin typeface="Arial Black" pitchFamily="34" charset="0"/>
                <a:cs typeface="Times New Roman" pitchFamily="18" charset="0"/>
              </a:rPr>
              <a:t>-halten </a:t>
            </a:r>
            <a:r>
              <a:rPr lang="sv-SE" kern="1200" dirty="0">
                <a:solidFill>
                  <a:schemeClr val="tx1"/>
                </a:solidFill>
                <a:latin typeface="Arial Black" pitchFamily="34" charset="0"/>
                <a:cs typeface="Times New Roman" pitchFamily="18" charset="0"/>
              </a:rPr>
              <a:t>i </a:t>
            </a:r>
            <a:r>
              <a:rPr lang="sv-SE" kern="1200" dirty="0" smtClean="0">
                <a:solidFill>
                  <a:schemeClr val="tx1"/>
                </a:solidFill>
                <a:latin typeface="Arial Black" pitchFamily="34" charset="0"/>
                <a:cs typeface="Times New Roman" pitchFamily="18" charset="0"/>
              </a:rPr>
              <a:t>atmosfären ökar</a:t>
            </a:r>
            <a:endParaRPr lang="sv-SE" kern="1200" dirty="0">
              <a:solidFill>
                <a:schemeClr val="tx1"/>
              </a:solidFill>
              <a:latin typeface="Arial Black" pitchFamily="34" charset="0"/>
              <a:cs typeface="Times New Roman" pitchFamily="18" charset="0"/>
            </a:endParaRPr>
          </a:p>
        </p:txBody>
      </p:sp>
      <p:sp>
        <p:nvSpPr>
          <p:cNvPr id="13315" name="Rectangle 6"/>
          <p:cNvSpPr>
            <a:spLocks noGrp="1" noChangeArrowheads="1"/>
          </p:cNvSpPr>
          <p:nvPr>
            <p:ph type="body" idx="1"/>
          </p:nvPr>
        </p:nvSpPr>
        <p:spPr>
          <a:xfrm>
            <a:off x="757238" y="5589588"/>
            <a:ext cx="7626350" cy="719137"/>
          </a:xfrm>
        </p:spPr>
        <p:txBody>
          <a:bodyPr/>
          <a:lstStyle/>
          <a:p>
            <a:pPr eaLnBrk="1" hangingPunct="1">
              <a:buFontTx/>
              <a:buNone/>
            </a:pPr>
            <a:r>
              <a:rPr lang="sv-SE" dirty="0" smtClean="0"/>
              <a:t>CO</a:t>
            </a:r>
            <a:r>
              <a:rPr lang="sv-SE" baseline="-25000" dirty="0" smtClean="0"/>
              <a:t>2</a:t>
            </a:r>
            <a:r>
              <a:rPr lang="sv-SE" dirty="0" smtClean="0"/>
              <a:t>: 1800: ca 280 ppm. Maj 2013: </a:t>
            </a:r>
            <a:r>
              <a:rPr lang="sv-SE" dirty="0" smtClean="0">
                <a:solidFill>
                  <a:srgbClr val="002060"/>
                </a:solidFill>
              </a:rPr>
              <a:t>400 ppm!</a:t>
            </a:r>
          </a:p>
        </p:txBody>
      </p:sp>
      <p:pic>
        <p:nvPicPr>
          <p:cNvPr id="13316" name="Picture 8" descr="Växthusgashalter i atmosfä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8640763"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ruta 2"/>
          <p:cNvSpPr txBox="1">
            <a:spLocks noChangeArrowheads="1"/>
          </p:cNvSpPr>
          <p:nvPr/>
        </p:nvSpPr>
        <p:spPr bwMode="auto">
          <a:xfrm>
            <a:off x="3563938" y="620713"/>
            <a:ext cx="1841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GB"/>
          </a:p>
        </p:txBody>
      </p:sp>
      <p:sp>
        <p:nvSpPr>
          <p:cNvPr id="2" name="Platshållare för datum 1"/>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2693340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116632"/>
            <a:ext cx="8327704" cy="1079500"/>
          </a:xfrm>
        </p:spPr>
        <p:txBody>
          <a:bodyPr/>
          <a:lstStyle/>
          <a:p>
            <a:pPr algn="ctr" eaLnBrk="1" hangingPunct="1"/>
            <a:r>
              <a:rPr lang="sv-SE" sz="2400" kern="1200" dirty="0" smtClean="0">
                <a:solidFill>
                  <a:schemeClr val="tx1"/>
                </a:solidFill>
                <a:latin typeface="Arial Black" pitchFamily="34" charset="0"/>
                <a:cs typeface="Times New Roman" pitchFamily="18" charset="0"/>
              </a:rPr>
              <a:t>Men IEA </a:t>
            </a:r>
            <a:r>
              <a:rPr lang="sv-SE" sz="2400" kern="1200" dirty="0">
                <a:solidFill>
                  <a:schemeClr val="tx1"/>
                </a:solidFill>
                <a:latin typeface="Arial Black" pitchFamily="34" charset="0"/>
                <a:cs typeface="Times New Roman" pitchFamily="18" charset="0"/>
              </a:rPr>
              <a:t>-&gt; </a:t>
            </a:r>
            <a:r>
              <a:rPr lang="sv-SE" sz="2400" kern="1200" dirty="0" smtClean="0">
                <a:solidFill>
                  <a:schemeClr val="tx1"/>
                </a:solidFill>
                <a:latin typeface="Arial Black" pitchFamily="34" charset="0"/>
                <a:cs typeface="Times New Roman" pitchFamily="18" charset="0"/>
              </a:rPr>
              <a:t>Energieffektivisering har den största potentialen för att minska klimatgasutsläpp</a:t>
            </a:r>
            <a:endParaRPr lang="sv-SE" sz="2400" i="1" kern="1200" dirty="0">
              <a:solidFill>
                <a:schemeClr val="tx1"/>
              </a:solidFill>
              <a:latin typeface="Arial Black" pitchFamily="34" charset="0"/>
              <a:cs typeface="Times New Roman" pitchFamily="18" charset="0"/>
            </a:endParaRPr>
          </a:p>
        </p:txBody>
      </p:sp>
      <p:grpSp>
        <p:nvGrpSpPr>
          <p:cNvPr id="6" name="Grupp 5"/>
          <p:cNvGrpSpPr>
            <a:grpSpLocks noChangeAspect="1"/>
          </p:cNvGrpSpPr>
          <p:nvPr/>
        </p:nvGrpSpPr>
        <p:grpSpPr>
          <a:xfrm>
            <a:off x="280732" y="1268760"/>
            <a:ext cx="8514516" cy="4968553"/>
            <a:chOff x="611560" y="1225724"/>
            <a:chExt cx="7776864" cy="4846031"/>
          </a:xfrm>
        </p:grpSpPr>
        <p:pic>
          <p:nvPicPr>
            <p:cNvPr id="5" name="Picture 2"/>
            <p:cNvPicPr preferRelativeResize="0">
              <a:picLocks noChangeAspect="1" noChangeArrowheads="1"/>
            </p:cNvPicPr>
            <p:nvPr/>
          </p:nvPicPr>
          <p:blipFill>
            <a:blip r:embed="rId2" cstate="print"/>
            <a:srcRect/>
            <a:stretch>
              <a:fillRect/>
            </a:stretch>
          </p:blipFill>
          <p:spPr bwMode="auto">
            <a:xfrm>
              <a:off x="611560" y="1225724"/>
              <a:ext cx="7776864" cy="4846031"/>
            </a:xfrm>
            <a:prstGeom prst="rect">
              <a:avLst/>
            </a:prstGeom>
            <a:noFill/>
            <a:ln w="9525">
              <a:noFill/>
              <a:miter lim="800000"/>
              <a:headEnd/>
              <a:tailEnd/>
            </a:ln>
          </p:spPr>
        </p:pic>
        <p:sp>
          <p:nvSpPr>
            <p:cNvPr id="3" name="Höger klammerparentes 2"/>
            <p:cNvSpPr/>
            <p:nvPr/>
          </p:nvSpPr>
          <p:spPr bwMode="auto">
            <a:xfrm>
              <a:off x="4754885" y="2204864"/>
              <a:ext cx="306340" cy="1048933"/>
            </a:xfrm>
            <a:prstGeom prst="rightBrace">
              <a:avLst>
                <a:gd name="adj1" fmla="val 8333"/>
                <a:gd name="adj2" fmla="val 58465"/>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smtClean="0">
                <a:ln>
                  <a:noFill/>
                </a:ln>
                <a:solidFill>
                  <a:schemeClr val="tx1"/>
                </a:solidFill>
                <a:effectLst/>
                <a:latin typeface="Arial" charset="0"/>
              </a:endParaRPr>
            </a:p>
          </p:txBody>
        </p:sp>
        <p:sp>
          <p:nvSpPr>
            <p:cNvPr id="4" name="Rektangel med rundade hörn 3"/>
            <p:cNvSpPr/>
            <p:nvPr/>
          </p:nvSpPr>
          <p:spPr bwMode="auto">
            <a:xfrm>
              <a:off x="5061225" y="2492896"/>
              <a:ext cx="3255192" cy="760901"/>
            </a:xfrm>
            <a:prstGeom prst="roundRect">
              <a:avLst/>
            </a:prstGeom>
            <a:noFill/>
            <a:ln w="15875">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smtClean="0">
                <a:ln>
                  <a:noFill/>
                </a:ln>
                <a:solidFill>
                  <a:schemeClr val="tx1"/>
                </a:solidFill>
                <a:effectLst/>
                <a:latin typeface="Arial" charset="0"/>
              </a:endParaRPr>
            </a:p>
          </p:txBody>
        </p:sp>
      </p:grpSp>
      <p:sp>
        <p:nvSpPr>
          <p:cNvPr id="2" name="Platshållare för datum 1"/>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3395265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latin typeface="Arial Black" panose="020B0A04020102020204" pitchFamily="34" charset="0"/>
                <a:cs typeface="Arial" panose="020B0604020202020204" pitchFamily="34" charset="0"/>
              </a:rPr>
              <a:t>Klimat – och energipolitiska mål inom EU</a:t>
            </a:r>
            <a:endParaRPr lang="sv-SE" dirty="0">
              <a:latin typeface="Arial Black" panose="020B0A04020102020204" pitchFamily="34" charset="0"/>
              <a:cs typeface="Arial" panose="020B0604020202020204" pitchFamily="34" charset="0"/>
            </a:endParaRP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033692634"/>
              </p:ext>
            </p:extLst>
          </p:nvPr>
        </p:nvGraphicFramePr>
        <p:xfrm>
          <a:off x="762000" y="1773238"/>
          <a:ext cx="7629526" cy="3754120"/>
        </p:xfrm>
        <a:graphic>
          <a:graphicData uri="http://schemas.openxmlformats.org/drawingml/2006/table">
            <a:tbl>
              <a:tblPr firstRow="1" bandRow="1">
                <a:tableStyleId>{5C22544A-7EE6-4342-B048-85BDC9FD1C3A}</a:tableStyleId>
              </a:tblPr>
              <a:tblGrid>
                <a:gridCol w="3814763"/>
                <a:gridCol w="3814763"/>
              </a:tblGrid>
              <a:tr h="370840">
                <a:tc>
                  <a:txBody>
                    <a:bodyPr/>
                    <a:lstStyle/>
                    <a:p>
                      <a:r>
                        <a:rPr lang="sv-SE" dirty="0" smtClean="0"/>
                        <a:t>2020 – bindande mål</a:t>
                      </a:r>
                      <a:endParaRPr lang="sv-SE" dirty="0"/>
                    </a:p>
                  </a:txBody>
                  <a:tcPr/>
                </a:tc>
                <a:tc>
                  <a:txBody>
                    <a:bodyPr/>
                    <a:lstStyle/>
                    <a:p>
                      <a:r>
                        <a:rPr lang="sv-SE" dirty="0" smtClean="0"/>
                        <a:t>2030</a:t>
                      </a:r>
                      <a:endParaRPr lang="sv-S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sz="1800" dirty="0" smtClean="0">
                          <a:solidFill>
                            <a:srgbClr val="FF0000"/>
                          </a:solidFill>
                        </a:rPr>
                        <a:t>20</a:t>
                      </a:r>
                      <a:r>
                        <a:rPr lang="sv-SE" altLang="sv-SE" sz="1800" dirty="0" smtClean="0">
                          <a:solidFill>
                            <a:srgbClr val="000000"/>
                          </a:solidFill>
                        </a:rPr>
                        <a:t> procent av primärenergin ska utgöras av </a:t>
                      </a:r>
                      <a:r>
                        <a:rPr lang="sv-SE" altLang="sv-SE" sz="1800" b="1" dirty="0" smtClean="0">
                          <a:solidFill>
                            <a:srgbClr val="000000"/>
                          </a:solidFill>
                        </a:rPr>
                        <a:t>förnybar energi</a:t>
                      </a:r>
                    </a:p>
                    <a:p>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sz="1800" dirty="0" smtClean="0">
                          <a:solidFill>
                            <a:srgbClr val="FF0000"/>
                          </a:solidFill>
                        </a:rPr>
                        <a:t>27</a:t>
                      </a:r>
                      <a:r>
                        <a:rPr lang="sv-SE" altLang="sv-SE" sz="1800" dirty="0" smtClean="0">
                          <a:solidFill>
                            <a:srgbClr val="000000"/>
                          </a:solidFill>
                        </a:rPr>
                        <a:t> procent av primärenergin ska utgöras av </a:t>
                      </a:r>
                      <a:r>
                        <a:rPr lang="sv-SE" altLang="sv-SE" sz="1800" b="1" dirty="0" smtClean="0">
                          <a:solidFill>
                            <a:srgbClr val="000000"/>
                          </a:solidFill>
                        </a:rPr>
                        <a:t>förnybar energi </a:t>
                      </a:r>
                      <a:r>
                        <a:rPr lang="sv-SE" altLang="sv-SE" sz="1800" b="0" dirty="0" smtClean="0">
                          <a:solidFill>
                            <a:srgbClr val="000000"/>
                          </a:solidFill>
                        </a:rPr>
                        <a:t>(ej bindande)</a:t>
                      </a:r>
                    </a:p>
                    <a:p>
                      <a:endParaRPr lang="sv-SE" dirty="0"/>
                    </a:p>
                  </a:txBody>
                  <a:tcPr/>
                </a:tc>
              </a:tr>
              <a:tr h="370840">
                <a:tc>
                  <a:txBody>
                    <a:bodyPr/>
                    <a:lstStyle/>
                    <a:p>
                      <a:r>
                        <a:rPr lang="sv-SE" altLang="sv-SE" sz="1800" b="1" dirty="0" smtClean="0">
                          <a:solidFill>
                            <a:srgbClr val="000000"/>
                          </a:solidFill>
                        </a:rPr>
                        <a:t>Energieffektivisering</a:t>
                      </a:r>
                      <a:r>
                        <a:rPr lang="sv-SE" altLang="sv-SE" sz="1800" dirty="0" smtClean="0">
                          <a:solidFill>
                            <a:srgbClr val="000000"/>
                          </a:solidFill>
                        </a:rPr>
                        <a:t> ska göra att</a:t>
                      </a:r>
                      <a:br>
                        <a:rPr lang="sv-SE" altLang="sv-SE" sz="1800" dirty="0" smtClean="0">
                          <a:solidFill>
                            <a:srgbClr val="000000"/>
                          </a:solidFill>
                        </a:rPr>
                      </a:br>
                      <a:r>
                        <a:rPr lang="sv-SE" altLang="sv-SE" sz="1800" dirty="0" smtClean="0">
                          <a:solidFill>
                            <a:srgbClr val="000000"/>
                          </a:solidFill>
                        </a:rPr>
                        <a:t>primärenergianvändningen minskar med </a:t>
                      </a:r>
                      <a:r>
                        <a:rPr lang="sv-SE" altLang="sv-SE" sz="1800" dirty="0" smtClean="0">
                          <a:solidFill>
                            <a:srgbClr val="FF0000"/>
                          </a:solidFill>
                        </a:rPr>
                        <a:t>20</a:t>
                      </a:r>
                      <a:r>
                        <a:rPr lang="sv-SE" altLang="sv-SE" sz="1800" dirty="0" smtClean="0">
                          <a:solidFill>
                            <a:srgbClr val="000000"/>
                          </a:solidFill>
                        </a:rPr>
                        <a:t> procent</a:t>
                      </a:r>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sz="1800" b="1" dirty="0" smtClean="0">
                          <a:solidFill>
                            <a:srgbClr val="000000"/>
                          </a:solidFill>
                        </a:rPr>
                        <a:t>Energieffektivisering</a:t>
                      </a:r>
                      <a:r>
                        <a:rPr lang="sv-SE" altLang="sv-SE" sz="1800" dirty="0" smtClean="0">
                          <a:solidFill>
                            <a:srgbClr val="000000"/>
                          </a:solidFill>
                        </a:rPr>
                        <a:t> ska göra att</a:t>
                      </a:r>
                      <a:br>
                        <a:rPr lang="sv-SE" altLang="sv-SE" sz="1800" dirty="0" smtClean="0">
                          <a:solidFill>
                            <a:srgbClr val="000000"/>
                          </a:solidFill>
                        </a:rPr>
                      </a:br>
                      <a:r>
                        <a:rPr lang="sv-SE" altLang="sv-SE" sz="1800" dirty="0" smtClean="0">
                          <a:solidFill>
                            <a:srgbClr val="000000"/>
                          </a:solidFill>
                        </a:rPr>
                        <a:t>primärenergianvändningen minskar med </a:t>
                      </a:r>
                      <a:r>
                        <a:rPr lang="sv-SE" altLang="sv-SE" sz="1800" dirty="0" smtClean="0">
                          <a:solidFill>
                            <a:srgbClr val="FF0000"/>
                          </a:solidFill>
                        </a:rPr>
                        <a:t>27</a:t>
                      </a:r>
                      <a:r>
                        <a:rPr lang="sv-SE" altLang="sv-SE" sz="1800" dirty="0" smtClean="0">
                          <a:solidFill>
                            <a:srgbClr val="000000"/>
                          </a:solidFill>
                        </a:rPr>
                        <a:t> procent (ej</a:t>
                      </a:r>
                      <a:r>
                        <a:rPr lang="sv-SE" altLang="sv-SE" sz="1800" baseline="0" dirty="0" smtClean="0">
                          <a:solidFill>
                            <a:srgbClr val="000000"/>
                          </a:solidFill>
                        </a:rPr>
                        <a:t> bindande)</a:t>
                      </a:r>
                      <a:endParaRPr lang="sv-SE" dirty="0" smtClean="0"/>
                    </a:p>
                  </a:txBody>
                  <a:tcPr/>
                </a:tc>
              </a:tr>
              <a:tr h="370840">
                <a:tc>
                  <a:txBody>
                    <a:bodyPr/>
                    <a:lstStyle/>
                    <a:p>
                      <a:r>
                        <a:rPr lang="sv-SE" altLang="sv-SE" sz="1800" b="1" dirty="0" smtClean="0">
                          <a:solidFill>
                            <a:srgbClr val="000000"/>
                          </a:solidFill>
                        </a:rPr>
                        <a:t>Minskade utsläpp </a:t>
                      </a:r>
                      <a:r>
                        <a:rPr lang="sv-SE" altLang="sv-SE" sz="1800" dirty="0" smtClean="0">
                          <a:solidFill>
                            <a:srgbClr val="000000"/>
                          </a:solidFill>
                        </a:rPr>
                        <a:t>av klimatgaser med </a:t>
                      </a:r>
                      <a:r>
                        <a:rPr lang="sv-SE" altLang="sv-SE" sz="1800" dirty="0" smtClean="0">
                          <a:solidFill>
                            <a:srgbClr val="FF0000"/>
                          </a:solidFill>
                        </a:rPr>
                        <a:t>20</a:t>
                      </a:r>
                      <a:r>
                        <a:rPr lang="sv-SE" altLang="sv-SE" sz="1800" dirty="0" smtClean="0">
                          <a:solidFill>
                            <a:srgbClr val="000000"/>
                          </a:solidFill>
                        </a:rPr>
                        <a:t> procent</a:t>
                      </a:r>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sz="1800" b="1" dirty="0" smtClean="0">
                          <a:solidFill>
                            <a:srgbClr val="000000"/>
                          </a:solidFill>
                        </a:rPr>
                        <a:t>Minskade utsläpp </a:t>
                      </a:r>
                      <a:r>
                        <a:rPr lang="sv-SE" altLang="sv-SE" sz="1800" dirty="0" smtClean="0">
                          <a:solidFill>
                            <a:srgbClr val="000000"/>
                          </a:solidFill>
                        </a:rPr>
                        <a:t>av klimatgaser med </a:t>
                      </a:r>
                      <a:r>
                        <a:rPr lang="sv-SE" altLang="sv-SE" sz="1800" dirty="0" smtClean="0">
                          <a:solidFill>
                            <a:srgbClr val="FF0000"/>
                          </a:solidFill>
                        </a:rPr>
                        <a:t>40</a:t>
                      </a:r>
                      <a:r>
                        <a:rPr lang="sv-SE" altLang="sv-SE" sz="1800" dirty="0" smtClean="0">
                          <a:solidFill>
                            <a:srgbClr val="000000"/>
                          </a:solidFill>
                        </a:rPr>
                        <a:t> procent (bindande)</a:t>
                      </a:r>
                      <a:endParaRPr lang="sv-SE" dirty="0" smtClean="0"/>
                    </a:p>
                  </a:txBody>
                  <a:tcPr/>
                </a:tc>
              </a:tr>
              <a:tr h="370840">
                <a:tc>
                  <a:txBody>
                    <a:bodyPr/>
                    <a:lstStyle/>
                    <a:p>
                      <a:r>
                        <a:rPr lang="sv-SE" dirty="0" smtClean="0"/>
                        <a:t>10 procent</a:t>
                      </a:r>
                      <a:r>
                        <a:rPr lang="sv-SE" baseline="0" dirty="0" smtClean="0"/>
                        <a:t> förnybart i transportsekton</a:t>
                      </a:r>
                      <a:endParaRPr lang="sv-SE" dirty="0"/>
                    </a:p>
                  </a:txBody>
                  <a:tcPr/>
                </a:tc>
                <a:tc>
                  <a:txBody>
                    <a:bodyPr/>
                    <a:lstStyle/>
                    <a:p>
                      <a:endParaRPr lang="sv-SE" dirty="0"/>
                    </a:p>
                  </a:txBody>
                  <a:tcPr/>
                </a:tc>
              </a:tr>
            </a:tbl>
          </a:graphicData>
        </a:graphic>
      </p:graphicFrame>
      <p:sp>
        <p:nvSpPr>
          <p:cNvPr id="3" name="Platshållare för datum 2"/>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768702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Line 2"/>
          <p:cNvSpPr>
            <a:spLocks noChangeShapeType="1"/>
          </p:cNvSpPr>
          <p:nvPr/>
        </p:nvSpPr>
        <p:spPr bwMode="auto">
          <a:xfrm>
            <a:off x="2653201" y="3648694"/>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47" name="Freeform 3"/>
          <p:cNvSpPr>
            <a:spLocks/>
          </p:cNvSpPr>
          <p:nvPr/>
        </p:nvSpPr>
        <p:spPr bwMode="auto">
          <a:xfrm>
            <a:off x="2653201" y="1488106"/>
            <a:ext cx="1042987" cy="4202113"/>
          </a:xfrm>
          <a:custGeom>
            <a:avLst/>
            <a:gdLst>
              <a:gd name="T0" fmla="*/ 0 w 657"/>
              <a:gd name="T1" fmla="*/ 2647 h 2647"/>
              <a:gd name="T2" fmla="*/ 4 w 657"/>
              <a:gd name="T3" fmla="*/ 1631 h 2647"/>
              <a:gd name="T4" fmla="*/ 83 w 657"/>
              <a:gd name="T5" fmla="*/ 76 h 2647"/>
              <a:gd name="T6" fmla="*/ 453 w 657"/>
              <a:gd name="T7" fmla="*/ 1174 h 2647"/>
              <a:gd name="T8" fmla="*/ 657 w 657"/>
              <a:gd name="T9" fmla="*/ 1345 h 2647"/>
            </a:gdLst>
            <a:ahLst/>
            <a:cxnLst>
              <a:cxn ang="0">
                <a:pos x="T0" y="T1"/>
              </a:cxn>
              <a:cxn ang="0">
                <a:pos x="T2" y="T3"/>
              </a:cxn>
              <a:cxn ang="0">
                <a:pos x="T4" y="T5"/>
              </a:cxn>
              <a:cxn ang="0">
                <a:pos x="T6" y="T7"/>
              </a:cxn>
              <a:cxn ang="0">
                <a:pos x="T8" y="T9"/>
              </a:cxn>
            </a:cxnLst>
            <a:rect l="0" t="0" r="r" b="b"/>
            <a:pathLst>
              <a:path w="657" h="2647">
                <a:moveTo>
                  <a:pt x="0" y="2647"/>
                </a:moveTo>
                <a:lnTo>
                  <a:pt x="4" y="1631"/>
                </a:lnTo>
                <a:cubicBezTo>
                  <a:pt x="18" y="1202"/>
                  <a:pt x="8" y="151"/>
                  <a:pt x="83" y="76"/>
                </a:cubicBezTo>
                <a:cubicBezTo>
                  <a:pt x="158" y="0"/>
                  <a:pt x="357" y="962"/>
                  <a:pt x="453" y="1174"/>
                </a:cubicBezTo>
                <a:cubicBezTo>
                  <a:pt x="549" y="1386"/>
                  <a:pt x="615" y="1310"/>
                  <a:pt x="657" y="1345"/>
                </a:cubicBezTo>
              </a:path>
            </a:pathLst>
          </a:custGeom>
          <a:noFill/>
          <a:ln w="63500"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48" name="Freeform 4"/>
          <p:cNvSpPr>
            <a:spLocks/>
          </p:cNvSpPr>
          <p:nvPr/>
        </p:nvSpPr>
        <p:spPr bwMode="auto">
          <a:xfrm flipH="1">
            <a:off x="3589826" y="3562969"/>
            <a:ext cx="2725737" cy="2147887"/>
          </a:xfrm>
          <a:custGeom>
            <a:avLst/>
            <a:gdLst>
              <a:gd name="T0" fmla="*/ 0 w 5191"/>
              <a:gd name="T1" fmla="*/ 3160 h 3160"/>
              <a:gd name="T2" fmla="*/ 499 w 5191"/>
              <a:gd name="T3" fmla="*/ 3024 h 3160"/>
              <a:gd name="T4" fmla="*/ 1043 w 5191"/>
              <a:gd name="T5" fmla="*/ 2706 h 3160"/>
              <a:gd name="T6" fmla="*/ 1497 w 5191"/>
              <a:gd name="T7" fmla="*/ 2252 h 3160"/>
              <a:gd name="T8" fmla="*/ 2239 w 5191"/>
              <a:gd name="T9" fmla="*/ 1060 h 3160"/>
              <a:gd name="T10" fmla="*/ 2951 w 5191"/>
              <a:gd name="T11" fmla="*/ 476 h 3160"/>
              <a:gd name="T12" fmla="*/ 4264 w 5191"/>
              <a:gd name="T13" fmla="*/ 75 h 3160"/>
              <a:gd name="T14" fmla="*/ 5191 w 5191"/>
              <a:gd name="T15" fmla="*/ 28 h 3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1" h="3160">
                <a:moveTo>
                  <a:pt x="0" y="3160"/>
                </a:moveTo>
                <a:cubicBezTo>
                  <a:pt x="162" y="3130"/>
                  <a:pt x="325" y="3100"/>
                  <a:pt x="499" y="3024"/>
                </a:cubicBezTo>
                <a:cubicBezTo>
                  <a:pt x="673" y="2948"/>
                  <a:pt x="877" y="2835"/>
                  <a:pt x="1043" y="2706"/>
                </a:cubicBezTo>
                <a:cubicBezTo>
                  <a:pt x="1209" y="2577"/>
                  <a:pt x="1298" y="2526"/>
                  <a:pt x="1497" y="2252"/>
                </a:cubicBezTo>
                <a:cubicBezTo>
                  <a:pt x="1696" y="1978"/>
                  <a:pt x="1997" y="1356"/>
                  <a:pt x="2239" y="1060"/>
                </a:cubicBezTo>
                <a:cubicBezTo>
                  <a:pt x="2481" y="764"/>
                  <a:pt x="2614" y="640"/>
                  <a:pt x="2951" y="476"/>
                </a:cubicBezTo>
                <a:cubicBezTo>
                  <a:pt x="3288" y="312"/>
                  <a:pt x="3891" y="150"/>
                  <a:pt x="4264" y="75"/>
                </a:cubicBezTo>
                <a:cubicBezTo>
                  <a:pt x="4637" y="0"/>
                  <a:pt x="4998" y="38"/>
                  <a:pt x="5191" y="28"/>
                </a:cubicBezTo>
              </a:path>
            </a:pathLst>
          </a:custGeom>
          <a:noFill/>
          <a:ln w="63500" cap="flat" cmpd="sng">
            <a:solidFill>
              <a:srgbClr val="FF0000"/>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49" name="Line 5"/>
          <p:cNvSpPr>
            <a:spLocks noChangeShapeType="1"/>
          </p:cNvSpPr>
          <p:nvPr/>
        </p:nvSpPr>
        <p:spPr bwMode="auto">
          <a:xfrm flipV="1">
            <a:off x="492613" y="1416669"/>
            <a:ext cx="0" cy="431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50" name="Line 6"/>
          <p:cNvSpPr>
            <a:spLocks noChangeShapeType="1"/>
          </p:cNvSpPr>
          <p:nvPr/>
        </p:nvSpPr>
        <p:spPr bwMode="auto">
          <a:xfrm flipV="1">
            <a:off x="492613" y="5723556"/>
            <a:ext cx="8066088"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51" name="Text Box 7"/>
          <p:cNvSpPr txBox="1">
            <a:spLocks noChangeArrowheads="1"/>
          </p:cNvSpPr>
          <p:nvPr/>
        </p:nvSpPr>
        <p:spPr bwMode="auto">
          <a:xfrm>
            <a:off x="59226" y="1065696"/>
            <a:ext cx="1443037" cy="27699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0"/>
              </a:spcBef>
            </a:pPr>
            <a:r>
              <a:rPr lang="sv-SE" sz="1800" i="1" dirty="0" smtClean="0">
                <a:solidFill>
                  <a:srgbClr val="000000"/>
                </a:solidFill>
              </a:rPr>
              <a:t>Antal</a:t>
            </a:r>
            <a:endParaRPr lang="sv-SE" sz="1800" i="1" dirty="0">
              <a:solidFill>
                <a:srgbClr val="000000"/>
              </a:solidFill>
            </a:endParaRPr>
          </a:p>
        </p:txBody>
      </p:sp>
      <p:sp>
        <p:nvSpPr>
          <p:cNvPr id="543752" name="Text Box 8"/>
          <p:cNvSpPr txBox="1">
            <a:spLocks noChangeArrowheads="1"/>
          </p:cNvSpPr>
          <p:nvPr/>
        </p:nvSpPr>
        <p:spPr bwMode="auto">
          <a:xfrm>
            <a:off x="6829913" y="6069911"/>
            <a:ext cx="16891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0"/>
              </a:spcBef>
            </a:pPr>
            <a:r>
              <a:rPr lang="sv-SE" sz="1800" i="1" dirty="0">
                <a:solidFill>
                  <a:srgbClr val="000000"/>
                </a:solidFill>
              </a:rPr>
              <a:t>Energieffektivitet</a:t>
            </a:r>
          </a:p>
        </p:txBody>
      </p:sp>
      <p:grpSp>
        <p:nvGrpSpPr>
          <p:cNvPr id="543753" name="Group 9"/>
          <p:cNvGrpSpPr>
            <a:grpSpLocks/>
          </p:cNvGrpSpPr>
          <p:nvPr/>
        </p:nvGrpSpPr>
        <p:grpSpPr bwMode="auto">
          <a:xfrm>
            <a:off x="637076" y="3575669"/>
            <a:ext cx="5689600" cy="2135187"/>
            <a:chOff x="294" y="1722"/>
            <a:chExt cx="4945" cy="1980"/>
          </a:xfrm>
        </p:grpSpPr>
        <p:sp>
          <p:nvSpPr>
            <p:cNvPr id="543754" name="Freeform 10"/>
            <p:cNvSpPr>
              <a:spLocks/>
            </p:cNvSpPr>
            <p:nvPr/>
          </p:nvSpPr>
          <p:spPr bwMode="auto">
            <a:xfrm>
              <a:off x="294" y="1722"/>
              <a:ext cx="2495" cy="1980"/>
            </a:xfrm>
            <a:custGeom>
              <a:avLst/>
              <a:gdLst>
                <a:gd name="T0" fmla="*/ 0 w 5191"/>
                <a:gd name="T1" fmla="*/ 3160 h 3160"/>
                <a:gd name="T2" fmla="*/ 499 w 5191"/>
                <a:gd name="T3" fmla="*/ 3024 h 3160"/>
                <a:gd name="T4" fmla="*/ 1043 w 5191"/>
                <a:gd name="T5" fmla="*/ 2706 h 3160"/>
                <a:gd name="T6" fmla="*/ 1497 w 5191"/>
                <a:gd name="T7" fmla="*/ 2252 h 3160"/>
                <a:gd name="T8" fmla="*/ 2239 w 5191"/>
                <a:gd name="T9" fmla="*/ 1060 h 3160"/>
                <a:gd name="T10" fmla="*/ 2951 w 5191"/>
                <a:gd name="T11" fmla="*/ 476 h 3160"/>
                <a:gd name="T12" fmla="*/ 4264 w 5191"/>
                <a:gd name="T13" fmla="*/ 75 h 3160"/>
                <a:gd name="T14" fmla="*/ 5191 w 5191"/>
                <a:gd name="T15" fmla="*/ 28 h 3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1" h="3160">
                  <a:moveTo>
                    <a:pt x="0" y="3160"/>
                  </a:moveTo>
                  <a:cubicBezTo>
                    <a:pt x="162" y="3130"/>
                    <a:pt x="325" y="3100"/>
                    <a:pt x="499" y="3024"/>
                  </a:cubicBezTo>
                  <a:cubicBezTo>
                    <a:pt x="673" y="2948"/>
                    <a:pt x="877" y="2835"/>
                    <a:pt x="1043" y="2706"/>
                  </a:cubicBezTo>
                  <a:cubicBezTo>
                    <a:pt x="1209" y="2577"/>
                    <a:pt x="1298" y="2526"/>
                    <a:pt x="1497" y="2252"/>
                  </a:cubicBezTo>
                  <a:cubicBezTo>
                    <a:pt x="1696" y="1978"/>
                    <a:pt x="1997" y="1356"/>
                    <a:pt x="2239" y="1060"/>
                  </a:cubicBezTo>
                  <a:cubicBezTo>
                    <a:pt x="2481" y="764"/>
                    <a:pt x="2614" y="640"/>
                    <a:pt x="2951" y="476"/>
                  </a:cubicBezTo>
                  <a:cubicBezTo>
                    <a:pt x="3288" y="312"/>
                    <a:pt x="3891" y="150"/>
                    <a:pt x="4264" y="75"/>
                  </a:cubicBezTo>
                  <a:cubicBezTo>
                    <a:pt x="4637" y="0"/>
                    <a:pt x="4998" y="38"/>
                    <a:pt x="5191" y="28"/>
                  </a:cubicBezTo>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55" name="Freeform 11"/>
            <p:cNvSpPr>
              <a:spLocks/>
            </p:cNvSpPr>
            <p:nvPr/>
          </p:nvSpPr>
          <p:spPr bwMode="auto">
            <a:xfrm flipH="1">
              <a:off x="2744" y="1722"/>
              <a:ext cx="2495" cy="1980"/>
            </a:xfrm>
            <a:custGeom>
              <a:avLst/>
              <a:gdLst>
                <a:gd name="T0" fmla="*/ 0 w 5191"/>
                <a:gd name="T1" fmla="*/ 3160 h 3160"/>
                <a:gd name="T2" fmla="*/ 499 w 5191"/>
                <a:gd name="T3" fmla="*/ 3024 h 3160"/>
                <a:gd name="T4" fmla="*/ 1043 w 5191"/>
                <a:gd name="T5" fmla="*/ 2706 h 3160"/>
                <a:gd name="T6" fmla="*/ 1497 w 5191"/>
                <a:gd name="T7" fmla="*/ 2252 h 3160"/>
                <a:gd name="T8" fmla="*/ 2239 w 5191"/>
                <a:gd name="T9" fmla="*/ 1060 h 3160"/>
                <a:gd name="T10" fmla="*/ 2951 w 5191"/>
                <a:gd name="T11" fmla="*/ 476 h 3160"/>
                <a:gd name="T12" fmla="*/ 4264 w 5191"/>
                <a:gd name="T13" fmla="*/ 75 h 3160"/>
                <a:gd name="T14" fmla="*/ 5191 w 5191"/>
                <a:gd name="T15" fmla="*/ 28 h 3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1" h="3160">
                  <a:moveTo>
                    <a:pt x="0" y="3160"/>
                  </a:moveTo>
                  <a:cubicBezTo>
                    <a:pt x="162" y="3130"/>
                    <a:pt x="325" y="3100"/>
                    <a:pt x="499" y="3024"/>
                  </a:cubicBezTo>
                  <a:cubicBezTo>
                    <a:pt x="673" y="2948"/>
                    <a:pt x="877" y="2835"/>
                    <a:pt x="1043" y="2706"/>
                  </a:cubicBezTo>
                  <a:cubicBezTo>
                    <a:pt x="1209" y="2577"/>
                    <a:pt x="1298" y="2526"/>
                    <a:pt x="1497" y="2252"/>
                  </a:cubicBezTo>
                  <a:cubicBezTo>
                    <a:pt x="1696" y="1978"/>
                    <a:pt x="1997" y="1356"/>
                    <a:pt x="2239" y="1060"/>
                  </a:cubicBezTo>
                  <a:cubicBezTo>
                    <a:pt x="2481" y="764"/>
                    <a:pt x="2614" y="640"/>
                    <a:pt x="2951" y="476"/>
                  </a:cubicBezTo>
                  <a:cubicBezTo>
                    <a:pt x="3288" y="312"/>
                    <a:pt x="3891" y="150"/>
                    <a:pt x="4264" y="75"/>
                  </a:cubicBezTo>
                  <a:cubicBezTo>
                    <a:pt x="4637" y="0"/>
                    <a:pt x="4998" y="38"/>
                    <a:pt x="5191" y="28"/>
                  </a:cubicBezTo>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grpSp>
      <p:sp>
        <p:nvSpPr>
          <p:cNvPr id="543756" name="Freeform 12" descr="Diagonalrand från höger bred"/>
          <p:cNvSpPr>
            <a:spLocks/>
          </p:cNvSpPr>
          <p:nvPr/>
        </p:nvSpPr>
        <p:spPr bwMode="auto">
          <a:xfrm>
            <a:off x="864088" y="3780456"/>
            <a:ext cx="1789113" cy="1943100"/>
          </a:xfrm>
          <a:custGeom>
            <a:avLst/>
            <a:gdLst>
              <a:gd name="T0" fmla="*/ 0 w 1127"/>
              <a:gd name="T1" fmla="*/ 1218 h 1224"/>
              <a:gd name="T2" fmla="*/ 311 w 1127"/>
              <a:gd name="T3" fmla="*/ 952 h 1224"/>
              <a:gd name="T4" fmla="*/ 488 w 1127"/>
              <a:gd name="T5" fmla="*/ 682 h 1224"/>
              <a:gd name="T6" fmla="*/ 674 w 1127"/>
              <a:gd name="T7" fmla="*/ 317 h 1224"/>
              <a:gd name="T8" fmla="*/ 824 w 1127"/>
              <a:gd name="T9" fmla="*/ 122 h 1224"/>
              <a:gd name="T10" fmla="*/ 1082 w 1127"/>
              <a:gd name="T11" fmla="*/ 0 h 1224"/>
              <a:gd name="T12" fmla="*/ 1127 w 1127"/>
              <a:gd name="T13" fmla="*/ 1224 h 1224"/>
              <a:gd name="T14" fmla="*/ 0 w 1127"/>
              <a:gd name="T15" fmla="*/ 1218 h 1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7" h="1224">
                <a:moveTo>
                  <a:pt x="0" y="1218"/>
                </a:moveTo>
                <a:lnTo>
                  <a:pt x="311" y="952"/>
                </a:lnTo>
                <a:lnTo>
                  <a:pt x="488" y="682"/>
                </a:lnTo>
                <a:cubicBezTo>
                  <a:pt x="548" y="576"/>
                  <a:pt x="618" y="410"/>
                  <a:pt x="674" y="317"/>
                </a:cubicBezTo>
                <a:lnTo>
                  <a:pt x="824" y="122"/>
                </a:lnTo>
                <a:lnTo>
                  <a:pt x="1082" y="0"/>
                </a:lnTo>
                <a:lnTo>
                  <a:pt x="1127" y="1224"/>
                </a:lnTo>
                <a:lnTo>
                  <a:pt x="0" y="1218"/>
                </a:lnTo>
                <a:close/>
              </a:path>
            </a:pathLst>
          </a:custGeom>
          <a:pattFill prst="wdUpDiag">
            <a:fgClr>
              <a:schemeClr val="hlink"/>
            </a:fgClr>
            <a:bgClr>
              <a:schemeClr val="bg1"/>
            </a:bgClr>
          </a:patt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57" name="Oval 13"/>
          <p:cNvSpPr>
            <a:spLocks noChangeArrowheads="1"/>
          </p:cNvSpPr>
          <p:nvPr/>
        </p:nvSpPr>
        <p:spPr bwMode="auto">
          <a:xfrm>
            <a:off x="1429238" y="4283694"/>
            <a:ext cx="792163" cy="719137"/>
          </a:xfrm>
          <a:prstGeom prst="ellipse">
            <a:avLst/>
          </a:prstGeom>
          <a:solidFill>
            <a:schemeClr val="bg1">
              <a:alpha val="64000"/>
            </a:schemeClr>
          </a:solidFill>
          <a:ln w="666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solidFill>
                <a:srgbClr val="000000"/>
              </a:solidFill>
            </a:endParaRPr>
          </a:p>
        </p:txBody>
      </p:sp>
      <p:sp>
        <p:nvSpPr>
          <p:cNvPr id="543758" name="Line 14"/>
          <p:cNvSpPr>
            <a:spLocks noChangeShapeType="1"/>
          </p:cNvSpPr>
          <p:nvPr/>
        </p:nvSpPr>
        <p:spPr bwMode="auto">
          <a:xfrm flipV="1">
            <a:off x="1502263" y="4428156"/>
            <a:ext cx="647700" cy="433388"/>
          </a:xfrm>
          <a:prstGeom prst="line">
            <a:avLst/>
          </a:prstGeom>
          <a:noFill/>
          <a:ln w="920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59" name="Text Box 15"/>
          <p:cNvSpPr txBox="1">
            <a:spLocks noChangeArrowheads="1"/>
          </p:cNvSpPr>
          <p:nvPr/>
        </p:nvSpPr>
        <p:spPr bwMode="auto">
          <a:xfrm>
            <a:off x="460863" y="1672931"/>
            <a:ext cx="2409056"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sv-SE" sz="1400" b="1" dirty="0" smtClean="0">
                <a:solidFill>
                  <a:srgbClr val="FF0000"/>
                </a:solidFill>
              </a:rPr>
              <a:t>Ekodesign</a:t>
            </a:r>
          </a:p>
          <a:p>
            <a:pPr algn="ctr">
              <a:spcBef>
                <a:spcPct val="0"/>
              </a:spcBef>
            </a:pPr>
            <a:r>
              <a:rPr lang="sv-SE" sz="1400" b="1" dirty="0" smtClean="0">
                <a:solidFill>
                  <a:srgbClr val="FF0000"/>
                </a:solidFill>
              </a:rPr>
              <a:t>Byggregler, krav </a:t>
            </a:r>
          </a:p>
        </p:txBody>
      </p:sp>
      <p:sp>
        <p:nvSpPr>
          <p:cNvPr id="543760" name="Line 16"/>
          <p:cNvSpPr>
            <a:spLocks noChangeShapeType="1"/>
          </p:cNvSpPr>
          <p:nvPr/>
        </p:nvSpPr>
        <p:spPr bwMode="auto">
          <a:xfrm>
            <a:off x="2653201" y="3648694"/>
            <a:ext cx="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61" name="Freeform 17"/>
          <p:cNvSpPr>
            <a:spLocks/>
          </p:cNvSpPr>
          <p:nvPr/>
        </p:nvSpPr>
        <p:spPr bwMode="auto">
          <a:xfrm>
            <a:off x="2653201" y="1488106"/>
            <a:ext cx="1042987" cy="4202113"/>
          </a:xfrm>
          <a:custGeom>
            <a:avLst/>
            <a:gdLst>
              <a:gd name="T0" fmla="*/ 0 w 657"/>
              <a:gd name="T1" fmla="*/ 2647 h 2647"/>
              <a:gd name="T2" fmla="*/ 4 w 657"/>
              <a:gd name="T3" fmla="*/ 1631 h 2647"/>
              <a:gd name="T4" fmla="*/ 83 w 657"/>
              <a:gd name="T5" fmla="*/ 76 h 2647"/>
              <a:gd name="T6" fmla="*/ 453 w 657"/>
              <a:gd name="T7" fmla="*/ 1174 h 2647"/>
              <a:gd name="T8" fmla="*/ 657 w 657"/>
              <a:gd name="T9" fmla="*/ 1345 h 2647"/>
            </a:gdLst>
            <a:ahLst/>
            <a:cxnLst>
              <a:cxn ang="0">
                <a:pos x="T0" y="T1"/>
              </a:cxn>
              <a:cxn ang="0">
                <a:pos x="T2" y="T3"/>
              </a:cxn>
              <a:cxn ang="0">
                <a:pos x="T4" y="T5"/>
              </a:cxn>
              <a:cxn ang="0">
                <a:pos x="T6" y="T7"/>
              </a:cxn>
              <a:cxn ang="0">
                <a:pos x="T8" y="T9"/>
              </a:cxn>
            </a:cxnLst>
            <a:rect l="0" t="0" r="r" b="b"/>
            <a:pathLst>
              <a:path w="657" h="2647">
                <a:moveTo>
                  <a:pt x="0" y="2647"/>
                </a:moveTo>
                <a:lnTo>
                  <a:pt x="4" y="1631"/>
                </a:lnTo>
                <a:cubicBezTo>
                  <a:pt x="18" y="1202"/>
                  <a:pt x="8" y="151"/>
                  <a:pt x="83" y="76"/>
                </a:cubicBezTo>
                <a:cubicBezTo>
                  <a:pt x="158" y="0"/>
                  <a:pt x="357" y="962"/>
                  <a:pt x="453" y="1174"/>
                </a:cubicBezTo>
                <a:cubicBezTo>
                  <a:pt x="549" y="1386"/>
                  <a:pt x="615" y="1310"/>
                  <a:pt x="657" y="1345"/>
                </a:cubicBezTo>
              </a:path>
            </a:pathLst>
          </a:custGeom>
          <a:noFill/>
          <a:ln w="25400" cap="flat" cmpd="sng">
            <a:solidFill>
              <a:srgbClr val="FF0000"/>
            </a:solidFill>
            <a:prstDash val="dash"/>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62" name="Freeform 18"/>
          <p:cNvSpPr>
            <a:spLocks/>
          </p:cNvSpPr>
          <p:nvPr/>
        </p:nvSpPr>
        <p:spPr bwMode="auto">
          <a:xfrm>
            <a:off x="2653201" y="2793031"/>
            <a:ext cx="4217987" cy="2928938"/>
          </a:xfrm>
          <a:custGeom>
            <a:avLst/>
            <a:gdLst>
              <a:gd name="T0" fmla="*/ 0 w 2657"/>
              <a:gd name="T1" fmla="*/ 1845 h 1845"/>
              <a:gd name="T2" fmla="*/ 425 w 2657"/>
              <a:gd name="T3" fmla="*/ 1176 h 1845"/>
              <a:gd name="T4" fmla="*/ 657 w 2657"/>
              <a:gd name="T5" fmla="*/ 664 h 1845"/>
              <a:gd name="T6" fmla="*/ 857 w 2657"/>
              <a:gd name="T7" fmla="*/ 216 h 1845"/>
              <a:gd name="T8" fmla="*/ 1129 w 2657"/>
              <a:gd name="T9" fmla="*/ 24 h 1845"/>
              <a:gd name="T10" fmla="*/ 1441 w 2657"/>
              <a:gd name="T11" fmla="*/ 72 h 1845"/>
              <a:gd name="T12" fmla="*/ 1665 w 2657"/>
              <a:gd name="T13" fmla="*/ 392 h 1845"/>
              <a:gd name="T14" fmla="*/ 1961 w 2657"/>
              <a:gd name="T15" fmla="*/ 952 h 1845"/>
              <a:gd name="T16" fmla="*/ 2145 w 2657"/>
              <a:gd name="T17" fmla="*/ 1328 h 1845"/>
              <a:gd name="T18" fmla="*/ 2361 w 2657"/>
              <a:gd name="T19" fmla="*/ 1680 h 1845"/>
              <a:gd name="T20" fmla="*/ 2657 w 2657"/>
              <a:gd name="T21" fmla="*/ 1784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7" h="1845">
                <a:moveTo>
                  <a:pt x="0" y="1845"/>
                </a:moveTo>
                <a:lnTo>
                  <a:pt x="425" y="1176"/>
                </a:lnTo>
                <a:cubicBezTo>
                  <a:pt x="535" y="979"/>
                  <a:pt x="585" y="824"/>
                  <a:pt x="657" y="664"/>
                </a:cubicBezTo>
                <a:cubicBezTo>
                  <a:pt x="729" y="504"/>
                  <a:pt x="778" y="323"/>
                  <a:pt x="857" y="216"/>
                </a:cubicBezTo>
                <a:cubicBezTo>
                  <a:pt x="936" y="109"/>
                  <a:pt x="1032" y="48"/>
                  <a:pt x="1129" y="24"/>
                </a:cubicBezTo>
                <a:cubicBezTo>
                  <a:pt x="1226" y="0"/>
                  <a:pt x="1352" y="11"/>
                  <a:pt x="1441" y="72"/>
                </a:cubicBezTo>
                <a:cubicBezTo>
                  <a:pt x="1530" y="133"/>
                  <a:pt x="1578" y="245"/>
                  <a:pt x="1665" y="392"/>
                </a:cubicBezTo>
                <a:cubicBezTo>
                  <a:pt x="1752" y="539"/>
                  <a:pt x="1881" y="796"/>
                  <a:pt x="1961" y="952"/>
                </a:cubicBezTo>
                <a:cubicBezTo>
                  <a:pt x="2041" y="1108"/>
                  <a:pt x="2078" y="1207"/>
                  <a:pt x="2145" y="1328"/>
                </a:cubicBezTo>
                <a:cubicBezTo>
                  <a:pt x="2212" y="1449"/>
                  <a:pt x="2276" y="1604"/>
                  <a:pt x="2361" y="1680"/>
                </a:cubicBezTo>
                <a:cubicBezTo>
                  <a:pt x="2446" y="1756"/>
                  <a:pt x="2595" y="1762"/>
                  <a:pt x="2657" y="1784"/>
                </a:cubicBezTo>
              </a:path>
            </a:pathLst>
          </a:custGeom>
          <a:noFill/>
          <a:ln w="63500" cap="flat" cmpd="sng">
            <a:solidFill>
              <a:schemeClr val="accent1"/>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63" name="Freeform 19"/>
          <p:cNvSpPr>
            <a:spLocks/>
          </p:cNvSpPr>
          <p:nvPr/>
        </p:nvSpPr>
        <p:spPr bwMode="auto">
          <a:xfrm flipH="1">
            <a:off x="3589826" y="3562969"/>
            <a:ext cx="2725737" cy="2147887"/>
          </a:xfrm>
          <a:custGeom>
            <a:avLst/>
            <a:gdLst>
              <a:gd name="T0" fmla="*/ 0 w 5191"/>
              <a:gd name="T1" fmla="*/ 3160 h 3160"/>
              <a:gd name="T2" fmla="*/ 499 w 5191"/>
              <a:gd name="T3" fmla="*/ 3024 h 3160"/>
              <a:gd name="T4" fmla="*/ 1043 w 5191"/>
              <a:gd name="T5" fmla="*/ 2706 h 3160"/>
              <a:gd name="T6" fmla="*/ 1497 w 5191"/>
              <a:gd name="T7" fmla="*/ 2252 h 3160"/>
              <a:gd name="T8" fmla="*/ 2239 w 5191"/>
              <a:gd name="T9" fmla="*/ 1060 h 3160"/>
              <a:gd name="T10" fmla="*/ 2951 w 5191"/>
              <a:gd name="T11" fmla="*/ 476 h 3160"/>
              <a:gd name="T12" fmla="*/ 4264 w 5191"/>
              <a:gd name="T13" fmla="*/ 75 h 3160"/>
              <a:gd name="T14" fmla="*/ 5191 w 5191"/>
              <a:gd name="T15" fmla="*/ 28 h 3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1" h="3160">
                <a:moveTo>
                  <a:pt x="0" y="3160"/>
                </a:moveTo>
                <a:cubicBezTo>
                  <a:pt x="162" y="3130"/>
                  <a:pt x="325" y="3100"/>
                  <a:pt x="499" y="3024"/>
                </a:cubicBezTo>
                <a:cubicBezTo>
                  <a:pt x="673" y="2948"/>
                  <a:pt x="877" y="2835"/>
                  <a:pt x="1043" y="2706"/>
                </a:cubicBezTo>
                <a:cubicBezTo>
                  <a:pt x="1209" y="2577"/>
                  <a:pt x="1298" y="2526"/>
                  <a:pt x="1497" y="2252"/>
                </a:cubicBezTo>
                <a:cubicBezTo>
                  <a:pt x="1696" y="1978"/>
                  <a:pt x="1997" y="1356"/>
                  <a:pt x="2239" y="1060"/>
                </a:cubicBezTo>
                <a:cubicBezTo>
                  <a:pt x="2481" y="764"/>
                  <a:pt x="2614" y="640"/>
                  <a:pt x="2951" y="476"/>
                </a:cubicBezTo>
                <a:cubicBezTo>
                  <a:pt x="3288" y="312"/>
                  <a:pt x="3891" y="150"/>
                  <a:pt x="4264" y="75"/>
                </a:cubicBezTo>
                <a:cubicBezTo>
                  <a:pt x="4637" y="0"/>
                  <a:pt x="4998" y="38"/>
                  <a:pt x="5191" y="28"/>
                </a:cubicBezTo>
              </a:path>
            </a:pathLst>
          </a:custGeom>
          <a:noFill/>
          <a:ln w="28575" cap="flat" cmpd="sng">
            <a:solidFill>
              <a:srgbClr val="FF0000"/>
            </a:solidFill>
            <a:prstDash val="dash"/>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64" name="Line 20"/>
          <p:cNvSpPr>
            <a:spLocks noChangeShapeType="1"/>
          </p:cNvSpPr>
          <p:nvPr/>
        </p:nvSpPr>
        <p:spPr bwMode="auto">
          <a:xfrm flipV="1">
            <a:off x="492613" y="1416669"/>
            <a:ext cx="0" cy="431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67" name="Freeform 23"/>
          <p:cNvSpPr>
            <a:spLocks/>
          </p:cNvSpPr>
          <p:nvPr/>
        </p:nvSpPr>
        <p:spPr bwMode="auto">
          <a:xfrm>
            <a:off x="5474188" y="3669331"/>
            <a:ext cx="2981325" cy="2006600"/>
          </a:xfrm>
          <a:custGeom>
            <a:avLst/>
            <a:gdLst>
              <a:gd name="T0" fmla="*/ 0 w 1878"/>
              <a:gd name="T1" fmla="*/ 0 h 1264"/>
              <a:gd name="T2" fmla="*/ 496 w 1878"/>
              <a:gd name="T3" fmla="*/ 720 h 1264"/>
              <a:gd name="T4" fmla="*/ 1192 w 1878"/>
              <a:gd name="T5" fmla="*/ 1144 h 1264"/>
              <a:gd name="T6" fmla="*/ 1584 w 1878"/>
              <a:gd name="T7" fmla="*/ 1232 h 1264"/>
              <a:gd name="T8" fmla="*/ 1878 w 1878"/>
              <a:gd name="T9" fmla="*/ 1264 h 1264"/>
            </a:gdLst>
            <a:ahLst/>
            <a:cxnLst>
              <a:cxn ang="0">
                <a:pos x="T0" y="T1"/>
              </a:cxn>
              <a:cxn ang="0">
                <a:pos x="T2" y="T3"/>
              </a:cxn>
              <a:cxn ang="0">
                <a:pos x="T4" y="T5"/>
              </a:cxn>
              <a:cxn ang="0">
                <a:pos x="T6" y="T7"/>
              </a:cxn>
              <a:cxn ang="0">
                <a:pos x="T8" y="T9"/>
              </a:cxn>
            </a:cxnLst>
            <a:rect l="0" t="0" r="r" b="b"/>
            <a:pathLst>
              <a:path w="1878" h="1264">
                <a:moveTo>
                  <a:pt x="0" y="0"/>
                </a:moveTo>
                <a:cubicBezTo>
                  <a:pt x="83" y="120"/>
                  <a:pt x="297" y="529"/>
                  <a:pt x="496" y="720"/>
                </a:cubicBezTo>
                <a:cubicBezTo>
                  <a:pt x="695" y="911"/>
                  <a:pt x="1011" y="1059"/>
                  <a:pt x="1192" y="1144"/>
                </a:cubicBezTo>
                <a:cubicBezTo>
                  <a:pt x="1373" y="1229"/>
                  <a:pt x="1470" y="1212"/>
                  <a:pt x="1584" y="1232"/>
                </a:cubicBezTo>
                <a:cubicBezTo>
                  <a:pt x="1698" y="1252"/>
                  <a:pt x="1817" y="1257"/>
                  <a:pt x="1878" y="1264"/>
                </a:cubicBezTo>
              </a:path>
            </a:pathLst>
          </a:custGeom>
          <a:noFill/>
          <a:ln w="63500" cap="flat" cmpd="sng">
            <a:solidFill>
              <a:srgbClr val="008000"/>
            </a:solidFill>
            <a:prstDash val="dash"/>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solidFill>
                <a:srgbClr val="000000"/>
              </a:solidFill>
            </a:endParaRPr>
          </a:p>
        </p:txBody>
      </p:sp>
      <p:sp>
        <p:nvSpPr>
          <p:cNvPr id="543770" name="Text Box 26"/>
          <p:cNvSpPr txBox="1">
            <a:spLocks noChangeArrowheads="1"/>
          </p:cNvSpPr>
          <p:nvPr/>
        </p:nvSpPr>
        <p:spPr bwMode="auto">
          <a:xfrm>
            <a:off x="4140175" y="2348880"/>
            <a:ext cx="2232025" cy="30777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sv-SE" sz="1400" b="1" dirty="0" smtClean="0">
                <a:solidFill>
                  <a:srgbClr val="003896"/>
                </a:solidFill>
              </a:rPr>
              <a:t>Märkning</a:t>
            </a:r>
          </a:p>
        </p:txBody>
      </p:sp>
      <p:sp>
        <p:nvSpPr>
          <p:cNvPr id="543771" name="Text Box 27"/>
          <p:cNvSpPr txBox="1">
            <a:spLocks noChangeArrowheads="1"/>
          </p:cNvSpPr>
          <p:nvPr/>
        </p:nvSpPr>
        <p:spPr bwMode="auto">
          <a:xfrm>
            <a:off x="6756400" y="5777704"/>
            <a:ext cx="6624638"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sv-SE" sz="1800" i="1" dirty="0" smtClean="0">
                <a:solidFill>
                  <a:srgbClr val="000000"/>
                </a:solidFill>
              </a:rPr>
              <a:t>Resurseffektivitet</a:t>
            </a:r>
            <a:endParaRPr lang="sv-SE" sz="1800" i="1" dirty="0">
              <a:solidFill>
                <a:srgbClr val="000000"/>
              </a:solidFill>
            </a:endParaRPr>
          </a:p>
        </p:txBody>
      </p:sp>
      <p:sp>
        <p:nvSpPr>
          <p:cNvPr id="543774" name="Rectangle 30"/>
          <p:cNvSpPr>
            <a:spLocks noGrp="1" noChangeArrowheads="1"/>
          </p:cNvSpPr>
          <p:nvPr>
            <p:ph type="title"/>
          </p:nvPr>
        </p:nvSpPr>
        <p:spPr>
          <a:xfrm>
            <a:off x="478104" y="20689"/>
            <a:ext cx="8494012" cy="985838"/>
          </a:xfrm>
          <a:noFill/>
          <a:ln/>
        </p:spPr>
        <p:txBody>
          <a:bodyPr/>
          <a:lstStyle/>
          <a:p>
            <a:r>
              <a:rPr lang="sv-SE" sz="2400" dirty="0" smtClean="0">
                <a:latin typeface="Arial Black" panose="020B0A04020102020204" pitchFamily="34" charset="0"/>
              </a:rPr>
              <a:t>Ekodesign och Energimärkning – Innovations-drivande styrmedel</a:t>
            </a:r>
            <a:endParaRPr lang="sv-SE" sz="2400" dirty="0">
              <a:latin typeface="Arial Black" panose="020B0A04020102020204" pitchFamily="34" charset="0"/>
            </a:endParaRPr>
          </a:p>
        </p:txBody>
      </p:sp>
      <p:pic>
        <p:nvPicPr>
          <p:cNvPr id="3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764704"/>
            <a:ext cx="833146" cy="14811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 Box 26"/>
          <p:cNvSpPr txBox="1">
            <a:spLocks noChangeArrowheads="1"/>
          </p:cNvSpPr>
          <p:nvPr/>
        </p:nvSpPr>
        <p:spPr bwMode="auto">
          <a:xfrm>
            <a:off x="5292080" y="2924944"/>
            <a:ext cx="1797385" cy="523220"/>
          </a:xfrm>
          <a:prstGeom prst="rect">
            <a:avLst/>
          </a:prstGeom>
          <a:noFill/>
          <a:ln w="9525">
            <a:no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sv-SE"/>
            </a:defPPr>
            <a:lvl1pPr algn="ctr">
              <a:defRPr sz="1400" b="1">
                <a:solidFill>
                  <a:schemeClr val="accent1"/>
                </a:solidFill>
              </a:defRPr>
            </a:lvl1pPr>
          </a:lstStyle>
          <a:p>
            <a:r>
              <a:rPr lang="sv-SE" dirty="0">
                <a:solidFill>
                  <a:srgbClr val="004620"/>
                </a:solidFill>
              </a:rPr>
              <a:t>Grön offentlig upphandling</a:t>
            </a:r>
          </a:p>
        </p:txBody>
      </p:sp>
      <p:sp>
        <p:nvSpPr>
          <p:cNvPr id="35" name="Text Box 26"/>
          <p:cNvSpPr txBox="1">
            <a:spLocks noChangeArrowheads="1"/>
          </p:cNvSpPr>
          <p:nvPr/>
        </p:nvSpPr>
        <p:spPr bwMode="auto">
          <a:xfrm>
            <a:off x="5724128" y="3861048"/>
            <a:ext cx="1860550" cy="30777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sv-SE" sz="1400" b="1" dirty="0" smtClean="0">
                <a:solidFill>
                  <a:srgbClr val="004620"/>
                </a:solidFill>
              </a:rPr>
              <a:t>Teknikupphandling</a:t>
            </a:r>
          </a:p>
        </p:txBody>
      </p:sp>
      <p:pic>
        <p:nvPicPr>
          <p:cNvPr id="3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836712"/>
            <a:ext cx="703905" cy="69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6588224" y="4819206"/>
            <a:ext cx="2182008" cy="307777"/>
          </a:xfrm>
          <a:prstGeom prst="rect">
            <a:avLst/>
          </a:prstGeom>
        </p:spPr>
        <p:txBody>
          <a:bodyPr wrap="none">
            <a:spAutoFit/>
          </a:bodyPr>
          <a:lstStyle/>
          <a:p>
            <a:pPr>
              <a:spcBef>
                <a:spcPct val="0"/>
              </a:spcBef>
            </a:pPr>
            <a:r>
              <a:rPr lang="sv-SE" sz="1400" b="1" dirty="0" smtClean="0">
                <a:solidFill>
                  <a:srgbClr val="004620"/>
                </a:solidFill>
              </a:rPr>
              <a:t>Forskning &amp; Utveckling</a:t>
            </a:r>
            <a:endParaRPr lang="sv-SE" sz="1400" b="1" dirty="0">
              <a:solidFill>
                <a:srgbClr val="004620"/>
              </a:solidFill>
            </a:endParaRPr>
          </a:p>
        </p:txBody>
      </p:sp>
      <p:sp>
        <p:nvSpPr>
          <p:cNvPr id="37" name="Rektangel 36"/>
          <p:cNvSpPr/>
          <p:nvPr/>
        </p:nvSpPr>
        <p:spPr>
          <a:xfrm>
            <a:off x="6012160" y="4229406"/>
            <a:ext cx="1798890" cy="307777"/>
          </a:xfrm>
          <a:prstGeom prst="rect">
            <a:avLst/>
          </a:prstGeom>
        </p:spPr>
        <p:txBody>
          <a:bodyPr wrap="none">
            <a:spAutoFit/>
          </a:bodyPr>
          <a:lstStyle/>
          <a:p>
            <a:pPr>
              <a:spcBef>
                <a:spcPct val="0"/>
              </a:spcBef>
            </a:pPr>
            <a:r>
              <a:rPr lang="sv-SE" sz="1400" b="1" dirty="0" smtClean="0">
                <a:solidFill>
                  <a:srgbClr val="004620"/>
                </a:solidFill>
              </a:rPr>
              <a:t>Kommersialisering</a:t>
            </a:r>
            <a:endParaRPr lang="sv-SE" sz="1400" b="1" dirty="0">
              <a:solidFill>
                <a:srgbClr val="004620"/>
              </a:solidFill>
            </a:endParaRPr>
          </a:p>
        </p:txBody>
      </p:sp>
      <p:sp>
        <p:nvSpPr>
          <p:cNvPr id="36" name="Rektangel 35"/>
          <p:cNvSpPr/>
          <p:nvPr/>
        </p:nvSpPr>
        <p:spPr>
          <a:xfrm>
            <a:off x="6228184" y="4531174"/>
            <a:ext cx="1447832" cy="307777"/>
          </a:xfrm>
          <a:prstGeom prst="rect">
            <a:avLst/>
          </a:prstGeom>
        </p:spPr>
        <p:txBody>
          <a:bodyPr wrap="none">
            <a:spAutoFit/>
          </a:bodyPr>
          <a:lstStyle/>
          <a:p>
            <a:pPr>
              <a:spcBef>
                <a:spcPct val="0"/>
              </a:spcBef>
            </a:pPr>
            <a:r>
              <a:rPr lang="sv-SE" sz="1400" b="1" dirty="0" smtClean="0">
                <a:solidFill>
                  <a:srgbClr val="004620"/>
                </a:solidFill>
              </a:rPr>
              <a:t>Demonstration</a:t>
            </a:r>
            <a:endParaRPr lang="sv-SE" sz="1400" b="1" dirty="0">
              <a:solidFill>
                <a:srgbClr val="004620"/>
              </a:solidFill>
            </a:endParaRPr>
          </a:p>
        </p:txBody>
      </p:sp>
      <p:cxnSp>
        <p:nvCxnSpPr>
          <p:cNvPr id="4" name="Rak pil 3"/>
          <p:cNvCxnSpPr/>
          <p:nvPr/>
        </p:nvCxnSpPr>
        <p:spPr bwMode="auto">
          <a:xfrm>
            <a:off x="4860032" y="2780928"/>
            <a:ext cx="864096" cy="0"/>
          </a:xfrm>
          <a:prstGeom prst="straightConnector1">
            <a:avLst/>
          </a:prstGeom>
          <a:noFill/>
          <a:ln w="63500" cap="flat" cmpd="sng">
            <a:solidFill>
              <a:schemeClr val="accent1"/>
            </a:solidFill>
            <a:prstDash val="solid"/>
            <a:round/>
            <a:headEn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ak pil 38"/>
          <p:cNvCxnSpPr/>
          <p:nvPr/>
        </p:nvCxnSpPr>
        <p:spPr bwMode="auto">
          <a:xfrm>
            <a:off x="5724128" y="3501008"/>
            <a:ext cx="864096" cy="0"/>
          </a:xfrm>
          <a:prstGeom prst="straightConnector1">
            <a:avLst/>
          </a:prstGeom>
          <a:noFill/>
          <a:ln w="63500" cap="flat" cmpd="sng">
            <a:solidFill>
              <a:srgbClr val="00B050"/>
            </a:solidFill>
            <a:prstDash val="solid"/>
            <a:round/>
            <a:headEn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Bildobjekt 1"/>
          <p:cNvPicPr>
            <a:picLocks noChangeAspect="1"/>
          </p:cNvPicPr>
          <p:nvPr/>
        </p:nvPicPr>
        <p:blipFill>
          <a:blip r:embed="rId5"/>
          <a:stretch>
            <a:fillRect/>
          </a:stretch>
        </p:blipFill>
        <p:spPr>
          <a:xfrm>
            <a:off x="6660232" y="832687"/>
            <a:ext cx="648072" cy="652097"/>
          </a:xfrm>
          <a:prstGeom prst="rect">
            <a:avLst/>
          </a:prstGeom>
        </p:spPr>
      </p:pic>
      <p:pic>
        <p:nvPicPr>
          <p:cNvPr id="5" name="Bildobjekt 4"/>
          <p:cNvPicPr>
            <a:picLocks noChangeAspect="1"/>
          </p:cNvPicPr>
          <p:nvPr/>
        </p:nvPicPr>
        <p:blipFill>
          <a:blip r:embed="rId6"/>
          <a:stretch>
            <a:fillRect/>
          </a:stretch>
        </p:blipFill>
        <p:spPr>
          <a:xfrm>
            <a:off x="7452320" y="836712"/>
            <a:ext cx="517120" cy="792088"/>
          </a:xfrm>
          <a:prstGeom prst="rect">
            <a:avLst/>
          </a:prstGeom>
        </p:spPr>
      </p:pic>
      <p:sp>
        <p:nvSpPr>
          <p:cNvPr id="40" name="Rektangel 39"/>
          <p:cNvSpPr/>
          <p:nvPr/>
        </p:nvSpPr>
        <p:spPr>
          <a:xfrm>
            <a:off x="7192645" y="5137447"/>
            <a:ext cx="979755" cy="307777"/>
          </a:xfrm>
          <a:prstGeom prst="rect">
            <a:avLst/>
          </a:prstGeom>
        </p:spPr>
        <p:txBody>
          <a:bodyPr wrap="none">
            <a:spAutoFit/>
          </a:bodyPr>
          <a:lstStyle/>
          <a:p>
            <a:pPr>
              <a:spcBef>
                <a:spcPct val="0"/>
              </a:spcBef>
            </a:pPr>
            <a:r>
              <a:rPr lang="sv-SE" sz="1400" b="1" dirty="0" smtClean="0">
                <a:solidFill>
                  <a:srgbClr val="004620"/>
                </a:solidFill>
              </a:rPr>
              <a:t>Tävlingar</a:t>
            </a:r>
            <a:endParaRPr lang="sv-SE" sz="1400" b="1" dirty="0">
              <a:solidFill>
                <a:srgbClr val="004620"/>
              </a:solidFill>
            </a:endParaRPr>
          </a:p>
        </p:txBody>
      </p:sp>
      <p:sp>
        <p:nvSpPr>
          <p:cNvPr id="6" name="Platshållare för datum 5"/>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2728156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3746"/>
                                        </p:tgtEl>
                                        <p:attrNameLst>
                                          <p:attrName>style.visibility</p:attrName>
                                        </p:attrNameLst>
                                      </p:cBhvr>
                                      <p:to>
                                        <p:strVal val="visible"/>
                                      </p:to>
                                    </p:set>
                                    <p:animEffect transition="in" filter="box(in)">
                                      <p:cBhvr>
                                        <p:cTn id="7" dur="500"/>
                                        <p:tgtEl>
                                          <p:spTgt spid="54374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4375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4376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4375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4375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4375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43761"/>
                                        </p:tgtEl>
                                        <p:attrNameLst>
                                          <p:attrName>style.visibility</p:attrName>
                                        </p:attrNameLst>
                                      </p:cBhvr>
                                      <p:to>
                                        <p:strVal val="visible"/>
                                      </p:to>
                                    </p:set>
                                    <p:animEffect transition="in" filter="box(in)">
                                      <p:cBhvr>
                                        <p:cTn id="22" dur="500"/>
                                        <p:tgtEl>
                                          <p:spTgt spid="543761"/>
                                        </p:tgtEl>
                                      </p:cBhvr>
                                    </p:animEffect>
                                  </p:childTnLst>
                                </p:cTn>
                              </p:par>
                              <p:par>
                                <p:cTn id="23" presetID="4" presetClass="entr" presetSubtype="16" fill="hold" grpId="1" nodeType="withEffect">
                                  <p:stCondLst>
                                    <p:cond delay="0"/>
                                  </p:stCondLst>
                                  <p:childTnLst>
                                    <p:set>
                                      <p:cBhvr>
                                        <p:cTn id="24" dur="1" fill="hold">
                                          <p:stCondLst>
                                            <p:cond delay="0"/>
                                          </p:stCondLst>
                                        </p:cTn>
                                        <p:tgtEl>
                                          <p:spTgt spid="543761"/>
                                        </p:tgtEl>
                                        <p:attrNameLst>
                                          <p:attrName>style.visibility</p:attrName>
                                        </p:attrNameLst>
                                      </p:cBhvr>
                                      <p:to>
                                        <p:strVal val="visible"/>
                                      </p:to>
                                    </p:set>
                                    <p:animEffect transition="in" filter="box(in)">
                                      <p:cBhvr>
                                        <p:cTn id="25" dur="500"/>
                                        <p:tgtEl>
                                          <p:spTgt spid="54376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43747"/>
                                        </p:tgtEl>
                                        <p:attrNameLst>
                                          <p:attrName>style.visibility</p:attrName>
                                        </p:attrNameLst>
                                      </p:cBhvr>
                                      <p:to>
                                        <p:strVal val="visible"/>
                                      </p:to>
                                    </p:set>
                                    <p:animEffect transition="in" filter="box(in)">
                                      <p:cBhvr>
                                        <p:cTn id="28" dur="500"/>
                                        <p:tgtEl>
                                          <p:spTgt spid="54374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43763"/>
                                        </p:tgtEl>
                                        <p:attrNameLst>
                                          <p:attrName>style.visibility</p:attrName>
                                        </p:attrNameLst>
                                      </p:cBhvr>
                                      <p:to>
                                        <p:strVal val="visible"/>
                                      </p:to>
                                    </p:set>
                                    <p:animEffect transition="in" filter="box(in)">
                                      <p:cBhvr>
                                        <p:cTn id="31" dur="500"/>
                                        <p:tgtEl>
                                          <p:spTgt spid="54376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43748"/>
                                        </p:tgtEl>
                                        <p:attrNameLst>
                                          <p:attrName>style.visibility</p:attrName>
                                        </p:attrNameLst>
                                      </p:cBhvr>
                                      <p:to>
                                        <p:strVal val="visible"/>
                                      </p:to>
                                    </p:set>
                                    <p:animEffect transition="in" filter="box(in)">
                                      <p:cBhvr>
                                        <p:cTn id="34" dur="500"/>
                                        <p:tgtEl>
                                          <p:spTgt spid="54374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3762"/>
                                        </p:tgtEl>
                                        <p:attrNameLst>
                                          <p:attrName>style.visibility</p:attrName>
                                        </p:attrNameLst>
                                      </p:cBhvr>
                                      <p:to>
                                        <p:strVal val="visible"/>
                                      </p:to>
                                    </p:set>
                                  </p:childTnLst>
                                </p:cTn>
                              </p:par>
                              <p:par>
                                <p:cTn id="39" presetID="4" presetClass="entr" presetSubtype="16" fill="hold" grpId="0" nodeType="withEffect">
                                  <p:stCondLst>
                                    <p:cond delay="0"/>
                                  </p:stCondLst>
                                  <p:childTnLst>
                                    <p:set>
                                      <p:cBhvr>
                                        <p:cTn id="40" dur="1" fill="hold">
                                          <p:stCondLst>
                                            <p:cond delay="0"/>
                                          </p:stCondLst>
                                        </p:cTn>
                                        <p:tgtEl>
                                          <p:spTgt spid="543770"/>
                                        </p:tgtEl>
                                        <p:attrNameLst>
                                          <p:attrName>style.visibility</p:attrName>
                                        </p:attrNameLst>
                                      </p:cBhvr>
                                      <p:to>
                                        <p:strVal val="visible"/>
                                      </p:to>
                                    </p:set>
                                    <p:animEffect transition="in" filter="box(in)">
                                      <p:cBhvr>
                                        <p:cTn id="41" dur="500"/>
                                        <p:tgtEl>
                                          <p:spTgt spid="54377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43767"/>
                                        </p:tgtEl>
                                        <p:attrNameLst>
                                          <p:attrName>style.visibility</p:attrName>
                                        </p:attrNameLst>
                                      </p:cBhvr>
                                      <p:to>
                                        <p:strVal val="visible"/>
                                      </p:to>
                                    </p:set>
                                    <p:anim calcmode="lin" valueType="num">
                                      <p:cBhvr additive="base">
                                        <p:cTn id="54" dur="500" fill="hold"/>
                                        <p:tgtEl>
                                          <p:spTgt spid="543767"/>
                                        </p:tgtEl>
                                        <p:attrNameLst>
                                          <p:attrName>ppt_x</p:attrName>
                                        </p:attrNameLst>
                                      </p:cBhvr>
                                      <p:tavLst>
                                        <p:tav tm="0">
                                          <p:val>
                                            <p:strVal val="#ppt_x"/>
                                          </p:val>
                                        </p:tav>
                                        <p:tav tm="100000">
                                          <p:val>
                                            <p:strVal val="#ppt_x"/>
                                          </p:val>
                                        </p:tav>
                                      </p:tavLst>
                                    </p:anim>
                                    <p:anim calcmode="lin" valueType="num">
                                      <p:cBhvr additive="base">
                                        <p:cTn id="55" dur="500" fill="hold"/>
                                        <p:tgtEl>
                                          <p:spTgt spid="54376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circle(in)">
                                      <p:cBhvr>
                                        <p:cTn id="60" dur="20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circle(in)">
                                      <p:cBhvr>
                                        <p:cTn id="65" dur="20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543771"/>
                                        </p:tgtEl>
                                        <p:attrNameLst>
                                          <p:attrName>style.visibility</p:attrName>
                                        </p:attrNameLst>
                                      </p:cBhvr>
                                      <p:to>
                                        <p:strVal val="visible"/>
                                      </p:to>
                                    </p:set>
                                    <p:animEffect transition="in" filter="box(in)">
                                      <p:cBhvr>
                                        <p:cTn id="82" dur="500"/>
                                        <p:tgtEl>
                                          <p:spTgt spid="54377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6" grpId="0" animBg="1"/>
      <p:bldP spid="543747" grpId="0" animBg="1"/>
      <p:bldP spid="543748" grpId="0" animBg="1"/>
      <p:bldP spid="543756" grpId="0" animBg="1"/>
      <p:bldP spid="543757" grpId="0" animBg="1"/>
      <p:bldP spid="543758" grpId="0" animBg="1"/>
      <p:bldP spid="543759" grpId="0"/>
      <p:bldP spid="543760" grpId="0" animBg="1"/>
      <p:bldP spid="543761" grpId="0" animBg="1"/>
      <p:bldP spid="543761" grpId="1" animBg="1"/>
      <p:bldP spid="543762" grpId="0" animBg="1"/>
      <p:bldP spid="543763" grpId="0" animBg="1"/>
      <p:bldP spid="543767" grpId="0" animBg="1"/>
      <p:bldP spid="543770" grpId="0"/>
      <p:bldP spid="543771" grpId="0"/>
      <p:bldP spid="34" grpId="0"/>
      <p:bldP spid="35" grpId="0"/>
      <p:bldP spid="3" grpId="0"/>
      <p:bldP spid="37" grpId="0"/>
      <p:bldP spid="36"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260648"/>
            <a:ext cx="8280920" cy="985838"/>
          </a:xfrm>
        </p:spPr>
        <p:txBody>
          <a:bodyPr/>
          <a:lstStyle/>
          <a:p>
            <a:pPr algn="ctr"/>
            <a:r>
              <a:rPr lang="sv-SE" sz="2800" dirty="0" smtClean="0">
                <a:latin typeface="Arial Black" panose="020B0A04020102020204" pitchFamily="34" charset="0"/>
              </a:rPr>
              <a:t>Krav under ekodesign &amp; energimärkning: Mycket mer än energieffektivitet</a:t>
            </a:r>
            <a:endParaRPr lang="sv-SE" sz="2800" dirty="0">
              <a:latin typeface="Arial Black" panose="020B0A04020102020204" pitchFamily="34" charset="0"/>
            </a:endParaRP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622974276"/>
              </p:ext>
            </p:extLst>
          </p:nvPr>
        </p:nvGraphicFramePr>
        <p:xfrm>
          <a:off x="323528" y="1700808"/>
          <a:ext cx="8493621" cy="4516120"/>
        </p:xfrm>
        <a:graphic>
          <a:graphicData uri="http://schemas.openxmlformats.org/drawingml/2006/table">
            <a:tbl>
              <a:tblPr firstRow="1" bandRow="1">
                <a:tableStyleId>{5C22544A-7EE6-4342-B048-85BDC9FD1C3A}</a:tableStyleId>
              </a:tblPr>
              <a:tblGrid>
                <a:gridCol w="3096344"/>
                <a:gridCol w="1584176"/>
                <a:gridCol w="1207795"/>
                <a:gridCol w="2605306"/>
              </a:tblGrid>
              <a:tr h="370840">
                <a:tc>
                  <a:txBody>
                    <a:bodyPr/>
                    <a:lstStyle/>
                    <a:p>
                      <a:endParaRPr lang="sv-SE" dirty="0"/>
                    </a:p>
                  </a:txBody>
                  <a:tcPr/>
                </a:tc>
                <a:tc>
                  <a:txBody>
                    <a:bodyPr/>
                    <a:lstStyle/>
                    <a:p>
                      <a:r>
                        <a:rPr lang="sv-SE" dirty="0" smtClean="0"/>
                        <a:t>Ekodesign</a:t>
                      </a:r>
                      <a:endParaRPr lang="sv-SE" dirty="0"/>
                    </a:p>
                  </a:txBody>
                  <a:tcPr/>
                </a:tc>
                <a:tc>
                  <a:txBody>
                    <a:bodyPr/>
                    <a:lstStyle/>
                    <a:p>
                      <a:r>
                        <a:rPr lang="sv-SE" dirty="0" smtClean="0"/>
                        <a:t>Märkning</a:t>
                      </a:r>
                      <a:endParaRPr lang="sv-SE" dirty="0"/>
                    </a:p>
                  </a:txBody>
                  <a:tcPr/>
                </a:tc>
                <a:tc>
                  <a:txBody>
                    <a:bodyPr/>
                    <a:lstStyle/>
                    <a:p>
                      <a:r>
                        <a:rPr lang="sv-SE" dirty="0" smtClean="0"/>
                        <a:t>Produkter ex.</a:t>
                      </a:r>
                      <a:endParaRPr lang="sv-SE" dirty="0"/>
                    </a:p>
                  </a:txBody>
                  <a:tcPr/>
                </a:tc>
              </a:tr>
              <a:tr h="370840">
                <a:tc>
                  <a:txBody>
                    <a:bodyPr/>
                    <a:lstStyle/>
                    <a:p>
                      <a:r>
                        <a:rPr lang="sv-SE" dirty="0" smtClean="0"/>
                        <a:t>Funktion</a:t>
                      </a:r>
                      <a:endParaRPr lang="sv-SE" dirty="0"/>
                    </a:p>
                  </a:txBody>
                  <a:tcPr/>
                </a:tc>
                <a:tc>
                  <a:txBody>
                    <a:bodyPr/>
                    <a:lstStyle/>
                    <a:p>
                      <a:r>
                        <a:rPr lang="sv-SE" dirty="0" smtClean="0"/>
                        <a:t>Krav,</a:t>
                      </a:r>
                      <a:r>
                        <a:rPr lang="sv-SE" baseline="0" dirty="0" smtClean="0"/>
                        <a:t> info</a:t>
                      </a:r>
                      <a:endParaRPr lang="sv-SE" dirty="0"/>
                    </a:p>
                  </a:txBody>
                  <a:tcPr/>
                </a:tc>
                <a:tc>
                  <a:txBody>
                    <a:bodyPr/>
                    <a:lstStyle/>
                    <a:p>
                      <a:r>
                        <a:rPr lang="sv-SE" dirty="0" smtClean="0"/>
                        <a:t>X</a:t>
                      </a:r>
                      <a:endParaRPr lang="sv-SE" dirty="0"/>
                    </a:p>
                  </a:txBody>
                  <a:tcPr/>
                </a:tc>
                <a:tc>
                  <a:txBody>
                    <a:bodyPr/>
                    <a:lstStyle/>
                    <a:p>
                      <a:r>
                        <a:rPr lang="sv-SE" dirty="0" smtClean="0"/>
                        <a:t>Alla</a:t>
                      </a:r>
                    </a:p>
                  </a:txBody>
                  <a:tcPr/>
                </a:tc>
              </a:tr>
              <a:tr h="370840">
                <a:tc>
                  <a:txBody>
                    <a:bodyPr/>
                    <a:lstStyle/>
                    <a:p>
                      <a:r>
                        <a:rPr lang="sv-SE" dirty="0" smtClean="0"/>
                        <a:t>Energieffektivitet,</a:t>
                      </a:r>
                      <a:r>
                        <a:rPr lang="sv-SE" baseline="0" dirty="0" smtClean="0"/>
                        <a:t> effekt, energianvändning</a:t>
                      </a:r>
                      <a:endParaRPr lang="sv-SE" dirty="0" smtClean="0"/>
                    </a:p>
                  </a:txBody>
                  <a:tcPr/>
                </a:tc>
                <a:tc>
                  <a:txBody>
                    <a:bodyPr/>
                    <a:lstStyle/>
                    <a:p>
                      <a:r>
                        <a:rPr lang="sv-SE" dirty="0" smtClean="0"/>
                        <a:t>Krav, info</a:t>
                      </a:r>
                      <a:endParaRPr lang="sv-SE" dirty="0"/>
                    </a:p>
                  </a:txBody>
                  <a:tcPr/>
                </a:tc>
                <a:tc>
                  <a:txBody>
                    <a:bodyPr/>
                    <a:lstStyle/>
                    <a:p>
                      <a:r>
                        <a:rPr lang="sv-SE" dirty="0" smtClean="0"/>
                        <a:t>X</a:t>
                      </a:r>
                      <a:endParaRPr lang="sv-SE" dirty="0"/>
                    </a:p>
                  </a:txBody>
                  <a:tcPr/>
                </a:tc>
                <a:tc>
                  <a:txBody>
                    <a:bodyPr/>
                    <a:lstStyle/>
                    <a:p>
                      <a:r>
                        <a:rPr lang="sv-SE" dirty="0" smtClean="0"/>
                        <a:t>Alla</a:t>
                      </a:r>
                      <a:endParaRPr lang="sv-SE" dirty="0"/>
                    </a:p>
                  </a:txBody>
                  <a:tcPr/>
                </a:tc>
              </a:tr>
              <a:tr h="370840">
                <a:tc>
                  <a:txBody>
                    <a:bodyPr/>
                    <a:lstStyle/>
                    <a:p>
                      <a:r>
                        <a:rPr lang="sv-SE" dirty="0" smtClean="0"/>
                        <a:t>Vattenanvändning</a:t>
                      </a:r>
                      <a:endParaRPr lang="sv-SE" dirty="0"/>
                    </a:p>
                  </a:txBody>
                  <a:tcPr/>
                </a:tc>
                <a:tc>
                  <a:txBody>
                    <a:bodyPr/>
                    <a:lstStyle/>
                    <a:p>
                      <a:r>
                        <a:rPr lang="sv-SE" dirty="0" smtClean="0"/>
                        <a:t>Krav, info</a:t>
                      </a:r>
                      <a:endParaRPr lang="sv-SE" dirty="0"/>
                    </a:p>
                  </a:txBody>
                  <a:tcPr/>
                </a:tc>
                <a:tc>
                  <a:txBody>
                    <a:bodyPr/>
                    <a:lstStyle/>
                    <a:p>
                      <a:r>
                        <a:rPr lang="sv-SE" dirty="0" smtClean="0"/>
                        <a:t>X</a:t>
                      </a:r>
                      <a:endParaRPr lang="sv-SE" dirty="0"/>
                    </a:p>
                  </a:txBody>
                  <a:tcPr/>
                </a:tc>
                <a:tc>
                  <a:txBody>
                    <a:bodyPr/>
                    <a:lstStyle/>
                    <a:p>
                      <a:r>
                        <a:rPr lang="sv-SE" dirty="0" smtClean="0"/>
                        <a:t>Tvättmaskiner, diskmaskiner</a:t>
                      </a:r>
                      <a:endParaRPr lang="sv-SE" dirty="0"/>
                    </a:p>
                  </a:txBody>
                  <a:tcPr/>
                </a:tc>
              </a:tr>
              <a:tr h="370840">
                <a:tc>
                  <a:txBody>
                    <a:bodyPr/>
                    <a:lstStyle/>
                    <a:p>
                      <a:r>
                        <a:rPr lang="sv-SE" dirty="0" smtClean="0"/>
                        <a:t>Ljud</a:t>
                      </a:r>
                      <a:endParaRPr lang="sv-SE" dirty="0"/>
                    </a:p>
                  </a:txBody>
                  <a:tcPr/>
                </a:tc>
                <a:tc>
                  <a:txBody>
                    <a:bodyPr/>
                    <a:lstStyle/>
                    <a:p>
                      <a:r>
                        <a:rPr lang="sv-SE" dirty="0" smtClean="0"/>
                        <a:t>Krav, info</a:t>
                      </a:r>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X</a:t>
                      </a:r>
                    </a:p>
                  </a:txBody>
                  <a:tcPr/>
                </a:tc>
                <a:tc>
                  <a:txBody>
                    <a:bodyPr/>
                    <a:lstStyle/>
                    <a:p>
                      <a:r>
                        <a:rPr lang="sv-SE" dirty="0" smtClean="0"/>
                        <a:t>Värmepumpar, vitvaror</a:t>
                      </a:r>
                      <a:endParaRPr lang="sv-SE" dirty="0"/>
                    </a:p>
                  </a:txBody>
                  <a:tcPr/>
                </a:tc>
              </a:tr>
              <a:tr h="370840">
                <a:tc>
                  <a:txBody>
                    <a:bodyPr/>
                    <a:lstStyle/>
                    <a:p>
                      <a:r>
                        <a:rPr lang="sv-SE" dirty="0" smtClean="0"/>
                        <a:t>Kvicksilver</a:t>
                      </a:r>
                      <a:r>
                        <a:rPr lang="sv-SE" baseline="0" dirty="0" smtClean="0"/>
                        <a:t> innehåll</a:t>
                      </a:r>
                      <a:endParaRPr lang="sv-SE" dirty="0"/>
                    </a:p>
                  </a:txBody>
                  <a:tcPr/>
                </a:tc>
                <a:tc>
                  <a:txBody>
                    <a:bodyPr/>
                    <a:lstStyle/>
                    <a:p>
                      <a:r>
                        <a:rPr lang="sv-SE" dirty="0" smtClean="0"/>
                        <a:t>Info</a:t>
                      </a:r>
                      <a:endParaRPr lang="sv-SE" dirty="0"/>
                    </a:p>
                  </a:txBody>
                  <a:tcPr/>
                </a:tc>
                <a:tc>
                  <a:txBody>
                    <a:bodyPr/>
                    <a:lstStyle/>
                    <a:p>
                      <a:endParaRPr lang="sv-SE" dirty="0"/>
                    </a:p>
                  </a:txBody>
                  <a:tcPr/>
                </a:tc>
                <a:tc>
                  <a:txBody>
                    <a:bodyPr/>
                    <a:lstStyle/>
                    <a:p>
                      <a:r>
                        <a:rPr lang="sv-SE" dirty="0" smtClean="0"/>
                        <a:t>Lampor</a:t>
                      </a:r>
                      <a:endParaRPr lang="sv-SE" dirty="0"/>
                    </a:p>
                  </a:txBody>
                  <a:tcPr/>
                </a:tc>
              </a:tr>
              <a:tr h="370840">
                <a:tc>
                  <a:txBody>
                    <a:bodyPr/>
                    <a:lstStyle/>
                    <a:p>
                      <a:r>
                        <a:rPr lang="sv-SE" dirty="0" smtClean="0"/>
                        <a:t>Hållbarhet</a:t>
                      </a:r>
                      <a:endParaRPr lang="sv-SE" dirty="0"/>
                    </a:p>
                  </a:txBody>
                  <a:tcPr/>
                </a:tc>
                <a:tc>
                  <a:txBody>
                    <a:bodyPr/>
                    <a:lstStyle/>
                    <a:p>
                      <a:r>
                        <a:rPr lang="sv-SE" dirty="0" smtClean="0"/>
                        <a:t>Krav, info</a:t>
                      </a:r>
                      <a:endParaRPr lang="sv-SE" dirty="0"/>
                    </a:p>
                  </a:txBody>
                  <a:tcPr/>
                </a:tc>
                <a:tc>
                  <a:txBody>
                    <a:bodyPr/>
                    <a:lstStyle/>
                    <a:p>
                      <a:endParaRPr lang="sv-SE" dirty="0"/>
                    </a:p>
                  </a:txBody>
                  <a:tcPr/>
                </a:tc>
                <a:tc>
                  <a:txBody>
                    <a:bodyPr/>
                    <a:lstStyle/>
                    <a:p>
                      <a:r>
                        <a:rPr lang="sv-SE" dirty="0" smtClean="0"/>
                        <a:t>Lampor, dammsugare</a:t>
                      </a:r>
                      <a:endParaRPr lang="sv-SE" dirty="0"/>
                    </a:p>
                  </a:txBody>
                  <a:tcPr/>
                </a:tc>
              </a:tr>
              <a:tr h="370840">
                <a:tc>
                  <a:txBody>
                    <a:bodyPr/>
                    <a:lstStyle/>
                    <a:p>
                      <a:r>
                        <a:rPr lang="sv-SE" dirty="0" smtClean="0"/>
                        <a:t>F-gas</a:t>
                      </a:r>
                      <a:endParaRPr lang="sv-SE" dirty="0"/>
                    </a:p>
                  </a:txBody>
                  <a:tcPr/>
                </a:tc>
                <a:tc>
                  <a:txBody>
                    <a:bodyPr/>
                    <a:lstStyle/>
                    <a:p>
                      <a:r>
                        <a:rPr lang="sv-SE" dirty="0" smtClean="0"/>
                        <a:t>Bonus</a:t>
                      </a:r>
                      <a:endParaRPr lang="sv-SE" dirty="0"/>
                    </a:p>
                  </a:txBody>
                  <a:tcPr/>
                </a:tc>
                <a:tc>
                  <a:txBody>
                    <a:bodyPr/>
                    <a:lstStyle/>
                    <a:p>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err="1" smtClean="0"/>
                        <a:t>AirCon</a:t>
                      </a:r>
                      <a:endParaRPr lang="sv-SE" dirty="0" smtClean="0"/>
                    </a:p>
                  </a:txBody>
                  <a:tcPr/>
                </a:tc>
              </a:tr>
              <a:tr h="370840">
                <a:tc>
                  <a:txBody>
                    <a:bodyPr/>
                    <a:lstStyle/>
                    <a:p>
                      <a:r>
                        <a:rPr lang="sv-SE" dirty="0" smtClean="0"/>
                        <a:t>Emissioner:</a:t>
                      </a:r>
                      <a:r>
                        <a:rPr lang="sv-SE" baseline="0" dirty="0" smtClean="0"/>
                        <a:t> </a:t>
                      </a:r>
                      <a:r>
                        <a:rPr lang="sv-SE" dirty="0" err="1" smtClean="0"/>
                        <a:t>Nox</a:t>
                      </a:r>
                      <a:r>
                        <a:rPr lang="sv-SE" baseline="0" dirty="0" smtClean="0"/>
                        <a:t>, OGC, partiklar, CO</a:t>
                      </a:r>
                      <a:endParaRPr lang="sv-SE" dirty="0"/>
                    </a:p>
                  </a:txBody>
                  <a:tcPr/>
                </a:tc>
                <a:tc>
                  <a:txBody>
                    <a:bodyPr/>
                    <a:lstStyle/>
                    <a:p>
                      <a:r>
                        <a:rPr lang="sv-SE" dirty="0" smtClean="0"/>
                        <a:t>Krav, info</a:t>
                      </a:r>
                      <a:endParaRPr lang="sv-SE" dirty="0"/>
                    </a:p>
                  </a:txBody>
                  <a:tcPr/>
                </a:tc>
                <a:tc>
                  <a:txBody>
                    <a:bodyPr/>
                    <a:lstStyle/>
                    <a:p>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Pannor</a:t>
                      </a:r>
                      <a:r>
                        <a:rPr lang="sv-SE" baseline="0" dirty="0" smtClean="0"/>
                        <a:t> (bio, gas mm),</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varmvattenberedare</a:t>
                      </a:r>
                    </a:p>
                  </a:txBody>
                  <a:tcPr/>
                </a:tc>
              </a:tr>
              <a:tr h="370840">
                <a:tc>
                  <a:txBody>
                    <a:bodyPr/>
                    <a:lstStyle/>
                    <a:p>
                      <a:r>
                        <a:rPr lang="sv-SE" dirty="0" smtClean="0"/>
                        <a:t>Silverjoner</a:t>
                      </a:r>
                      <a:endParaRPr lang="sv-SE" dirty="0"/>
                    </a:p>
                  </a:txBody>
                  <a:tcPr/>
                </a:tc>
                <a:tc>
                  <a:txBody>
                    <a:bodyPr/>
                    <a:lstStyle/>
                    <a:p>
                      <a:r>
                        <a:rPr lang="sv-SE" dirty="0" smtClean="0"/>
                        <a:t>Info</a:t>
                      </a:r>
                      <a:endParaRPr lang="sv-SE" dirty="0"/>
                    </a:p>
                  </a:txBody>
                  <a:tcPr/>
                </a:tc>
                <a:tc>
                  <a:txBody>
                    <a:bodyPr/>
                    <a:lstStyle/>
                    <a:p>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Tvättmaskiner</a:t>
                      </a:r>
                    </a:p>
                  </a:txBody>
                  <a:tcPr/>
                </a:tc>
              </a:tr>
            </a:tbl>
          </a:graphicData>
        </a:graphic>
      </p:graphicFrame>
      <p:sp>
        <p:nvSpPr>
          <p:cNvPr id="3" name="Platshållare för datum 2"/>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1395099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3"/>
          <p:cNvGraphicFramePr>
            <a:graphicFrameLocks noGrp="1"/>
          </p:cNvGraphicFramePr>
          <p:nvPr>
            <p:ph idx="1"/>
            <p:extLst>
              <p:ext uri="{D42A27DB-BD31-4B8C-83A1-F6EECF244321}">
                <p14:modId xmlns:p14="http://schemas.microsoft.com/office/powerpoint/2010/main" val="1033081830"/>
              </p:ext>
            </p:extLst>
          </p:nvPr>
        </p:nvGraphicFramePr>
        <p:xfrm>
          <a:off x="671339" y="476672"/>
          <a:ext cx="822960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ktangel 18"/>
          <p:cNvSpPr/>
          <p:nvPr/>
        </p:nvSpPr>
        <p:spPr bwMode="auto">
          <a:xfrm>
            <a:off x="199532" y="3933056"/>
            <a:ext cx="8952728" cy="2198092"/>
          </a:xfrm>
          <a:prstGeom prst="rect">
            <a:avLst/>
          </a:prstGeom>
          <a:solidFill>
            <a:schemeClr val="accent1">
              <a:alpha val="2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80000" rIns="180000" bIns="108000" numCol="1" rtlCol="0" anchor="t" anchorCtr="0" compatLnSpc="1">
            <a:prstTxWarp prst="textNoShape">
              <a:avLst/>
            </a:prstTxWarp>
          </a:bodyPr>
          <a:lstStyle/>
          <a:p>
            <a:pPr marL="0" marR="0" indent="0" algn="l" defTabSz="914400" rtl="0" eaLnBrk="1" fontAlgn="base" latinLnBrk="0" hangingPunct="1">
              <a:lnSpc>
                <a:spcPct val="100000"/>
              </a:lnSpc>
              <a:spcBef>
                <a:spcPct val="40000"/>
              </a:spcBef>
              <a:spcAft>
                <a:spcPct val="0"/>
              </a:spcAft>
              <a:buClrTx/>
              <a:buSzTx/>
              <a:buFontTx/>
              <a:buNone/>
              <a:tabLst/>
            </a:pPr>
            <a:r>
              <a:rPr lang="sv-SE" dirty="0" smtClean="0"/>
              <a:t>Process per produktgrupp</a:t>
            </a:r>
            <a:endParaRPr kumimoji="0" lang="sv-SE" sz="2200" b="0" i="0" u="none" strike="noStrike" cap="none" normalizeH="0" baseline="0" dirty="0" smtClean="0">
              <a:ln>
                <a:noFill/>
              </a:ln>
              <a:solidFill>
                <a:schemeClr val="tx1"/>
              </a:solidFill>
              <a:effectLst/>
              <a:latin typeface="Arial" charset="0"/>
            </a:endParaRPr>
          </a:p>
        </p:txBody>
      </p:sp>
      <p:graphicFrame>
        <p:nvGraphicFramePr>
          <p:cNvPr id="20" name="Platshållare för innehåll 6"/>
          <p:cNvGraphicFramePr>
            <a:graphicFrameLocks/>
          </p:cNvGraphicFramePr>
          <p:nvPr>
            <p:extLst>
              <p:ext uri="{D42A27DB-BD31-4B8C-83A1-F6EECF244321}">
                <p14:modId xmlns:p14="http://schemas.microsoft.com/office/powerpoint/2010/main" val="468457745"/>
              </p:ext>
            </p:extLst>
          </p:nvPr>
        </p:nvGraphicFramePr>
        <p:xfrm>
          <a:off x="395536" y="4437112"/>
          <a:ext cx="8496944" cy="1224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Platshållare för datum 1"/>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424573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83" t="10484" r="19973" b="10313"/>
          <a:stretch/>
        </p:blipFill>
        <p:spPr bwMode="auto">
          <a:xfrm>
            <a:off x="225480" y="260648"/>
            <a:ext cx="7890387" cy="550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tshållare för innehåll 2"/>
          <p:cNvSpPr txBox="1">
            <a:spLocks/>
          </p:cNvSpPr>
          <p:nvPr/>
        </p:nvSpPr>
        <p:spPr>
          <a:xfrm>
            <a:off x="107504" y="116632"/>
            <a:ext cx="8352928" cy="1479307"/>
          </a:xfrm>
          <a:prstGeom prst="rect">
            <a:avLst/>
          </a:prstGeom>
          <a:solidFill>
            <a:schemeClr val="bg1"/>
          </a:solidFill>
        </p:spPr>
        <p:txBody>
          <a:bodyPr/>
          <a:lstStyle>
            <a:lvl1pPr marL="342900" indent="-342900" algn="l" rtl="0" eaLnBrk="0" fontAlgn="base" hangingPunct="0">
              <a:spcBef>
                <a:spcPct val="40000"/>
              </a:spcBef>
              <a:spcAft>
                <a:spcPct val="0"/>
              </a:spcAft>
              <a:buChar char="•"/>
              <a:defRPr sz="2800">
                <a:solidFill>
                  <a:schemeClr val="tx1"/>
                </a:solidFill>
                <a:latin typeface="+mn-lt"/>
                <a:ea typeface="+mn-ea"/>
                <a:cs typeface="+mn-cs"/>
              </a:defRPr>
            </a:lvl1pPr>
            <a:lvl2pPr marL="698500" indent="-354013" algn="l" rtl="0" eaLnBrk="0" fontAlgn="base" hangingPunct="0">
              <a:spcBef>
                <a:spcPct val="40000"/>
              </a:spcBef>
              <a:spcAft>
                <a:spcPct val="0"/>
              </a:spcAft>
              <a:buChar char="–"/>
              <a:defRPr sz="2600">
                <a:solidFill>
                  <a:schemeClr val="tx1"/>
                </a:solidFill>
                <a:latin typeface="+mn-lt"/>
              </a:defRPr>
            </a:lvl2pPr>
            <a:lvl3pPr marL="963613" indent="-263525" algn="l" rtl="0" eaLnBrk="0" fontAlgn="base" hangingPunct="0">
              <a:spcBef>
                <a:spcPct val="40000"/>
              </a:spcBef>
              <a:spcAft>
                <a:spcPct val="0"/>
              </a:spcAft>
              <a:buChar char="•"/>
              <a:defRPr sz="2400">
                <a:solidFill>
                  <a:schemeClr val="tx1"/>
                </a:solidFill>
                <a:latin typeface="+mn-lt"/>
              </a:defRPr>
            </a:lvl3pPr>
            <a:lvl4pPr marL="1214438" indent="-249238" algn="l" rtl="0" eaLnBrk="0" fontAlgn="base" hangingPunct="0">
              <a:spcBef>
                <a:spcPct val="4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pPr marL="0" indent="0" algn="ctr">
              <a:buFontTx/>
              <a:buNone/>
            </a:pPr>
            <a:r>
              <a:rPr lang="sv-SE" sz="3600" b="1" kern="0" dirty="0" smtClean="0">
                <a:solidFill>
                  <a:srgbClr val="000000"/>
                </a:solidFill>
                <a:latin typeface="Arial Black" panose="020B0A04020102020204" pitchFamily="34" charset="0"/>
              </a:rPr>
              <a:t>Processen – exempel industri-     och laboratorieugnar</a:t>
            </a:r>
          </a:p>
          <a:p>
            <a:pPr marL="0" indent="0">
              <a:buFontTx/>
              <a:buNone/>
            </a:pPr>
            <a:endParaRPr lang="sv-SE" sz="2400" b="1" kern="0" dirty="0" smtClean="0">
              <a:solidFill>
                <a:srgbClr val="000000"/>
              </a:solidFill>
            </a:endParaRPr>
          </a:p>
          <a:p>
            <a:pPr marL="0" indent="0">
              <a:buFontTx/>
              <a:buNone/>
            </a:pPr>
            <a:r>
              <a:rPr lang="sv-SE" sz="2000" b="1" i="1" kern="0" dirty="0" smtClean="0">
                <a:solidFill>
                  <a:srgbClr val="000000"/>
                </a:solidFill>
              </a:rPr>
              <a:t>	</a:t>
            </a:r>
            <a:endParaRPr lang="sv-SE" sz="2000" kern="0" dirty="0">
              <a:solidFill>
                <a:srgbClr val="000000"/>
              </a:solidFill>
            </a:endParaRPr>
          </a:p>
        </p:txBody>
      </p:sp>
      <p:sp>
        <p:nvSpPr>
          <p:cNvPr id="12" name="Rektangel 11"/>
          <p:cNvSpPr/>
          <p:nvPr/>
        </p:nvSpPr>
        <p:spPr>
          <a:xfrm>
            <a:off x="7723144" y="1729164"/>
            <a:ext cx="1025320" cy="997036"/>
          </a:xfrm>
          <a:prstGeom prst="rect">
            <a:avLst/>
          </a:prstGeom>
          <a:blipFill rotWithShape="1">
            <a:blip r:embed="rId3"/>
            <a:stretch>
              <a:fillRect/>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Rektangel 12"/>
          <p:cNvSpPr/>
          <p:nvPr/>
        </p:nvSpPr>
        <p:spPr bwMode="auto">
          <a:xfrm>
            <a:off x="4955084" y="2014325"/>
            <a:ext cx="2592288" cy="1066919"/>
          </a:xfrm>
          <a:prstGeom prst="rect">
            <a:avLst/>
          </a:prstGeom>
          <a:noFill/>
          <a:ln>
            <a:solidFill>
              <a:schemeClr val="tx1"/>
            </a:solidFill>
            <a:prstDash val="dash"/>
          </a:ln>
          <a:effectLst/>
          <a:ex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sv-SE" sz="2200" smtClean="0">
              <a:solidFill>
                <a:srgbClr val="000000"/>
              </a:solidFill>
            </a:endParaRPr>
          </a:p>
        </p:txBody>
      </p:sp>
      <p:sp>
        <p:nvSpPr>
          <p:cNvPr id="14" name="Rektangel 13"/>
          <p:cNvSpPr/>
          <p:nvPr/>
        </p:nvSpPr>
        <p:spPr bwMode="auto">
          <a:xfrm>
            <a:off x="4955084" y="3297268"/>
            <a:ext cx="2592288" cy="1066919"/>
          </a:xfrm>
          <a:prstGeom prst="rect">
            <a:avLst/>
          </a:prstGeom>
          <a:noFill/>
          <a:ln>
            <a:solidFill>
              <a:schemeClr val="tx1"/>
            </a:solidFill>
            <a:prstDash val="dash"/>
          </a:ln>
          <a:effectLst/>
          <a:ex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sv-SE" sz="2200" smtClean="0">
              <a:solidFill>
                <a:srgbClr val="000000"/>
              </a:solidFill>
            </a:endParaRPr>
          </a:p>
        </p:txBody>
      </p:sp>
      <p:sp>
        <p:nvSpPr>
          <p:cNvPr id="15" name="textruta 14"/>
          <p:cNvSpPr txBox="1"/>
          <p:nvPr/>
        </p:nvSpPr>
        <p:spPr>
          <a:xfrm>
            <a:off x="6137943" y="4285635"/>
            <a:ext cx="1438214" cy="307777"/>
          </a:xfrm>
          <a:prstGeom prst="rect">
            <a:avLst/>
          </a:prstGeom>
          <a:noFill/>
        </p:spPr>
        <p:txBody>
          <a:bodyPr wrap="none" rtlCol="0">
            <a:spAutoFit/>
          </a:bodyPr>
          <a:lstStyle/>
          <a:p>
            <a:r>
              <a:rPr lang="sv-SE" sz="1400" i="1" dirty="0" smtClean="0">
                <a:solidFill>
                  <a:srgbClr val="000000"/>
                </a:solidFill>
              </a:rPr>
              <a:t>Energimärkning</a:t>
            </a:r>
            <a:endParaRPr lang="sv-SE" sz="1400" i="1" dirty="0">
              <a:solidFill>
                <a:srgbClr val="000000"/>
              </a:solidFill>
            </a:endParaRPr>
          </a:p>
        </p:txBody>
      </p:sp>
      <p:sp>
        <p:nvSpPr>
          <p:cNvPr id="16" name="textruta 15"/>
          <p:cNvSpPr txBox="1"/>
          <p:nvPr/>
        </p:nvSpPr>
        <p:spPr>
          <a:xfrm>
            <a:off x="6355475" y="1625621"/>
            <a:ext cx="1021433" cy="307777"/>
          </a:xfrm>
          <a:prstGeom prst="rect">
            <a:avLst/>
          </a:prstGeom>
          <a:noFill/>
        </p:spPr>
        <p:txBody>
          <a:bodyPr wrap="none" rtlCol="0">
            <a:spAutoFit/>
          </a:bodyPr>
          <a:lstStyle/>
          <a:p>
            <a:r>
              <a:rPr lang="sv-SE" sz="1400" i="1" dirty="0" smtClean="0">
                <a:solidFill>
                  <a:srgbClr val="000000"/>
                </a:solidFill>
              </a:rPr>
              <a:t>Ekodesign</a:t>
            </a:r>
            <a:endParaRPr lang="sv-SE" sz="1400" i="1" dirty="0">
              <a:solidFill>
                <a:srgbClr val="000000"/>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3144" y="3009236"/>
            <a:ext cx="78544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ruta 21"/>
          <p:cNvSpPr txBox="1"/>
          <p:nvPr/>
        </p:nvSpPr>
        <p:spPr>
          <a:xfrm>
            <a:off x="1619672" y="4962744"/>
            <a:ext cx="5544615" cy="461665"/>
          </a:xfrm>
          <a:prstGeom prst="rect">
            <a:avLst/>
          </a:prstGeom>
          <a:noFill/>
        </p:spPr>
        <p:txBody>
          <a:bodyPr wrap="square" rtlCol="0">
            <a:spAutoFit/>
          </a:bodyPr>
          <a:lstStyle/>
          <a:p>
            <a:r>
              <a:rPr lang="sv-SE" sz="2400" b="1" dirty="0" smtClean="0">
                <a:solidFill>
                  <a:srgbClr val="000000"/>
                </a:solidFill>
              </a:rPr>
              <a:t>Hela processen tar ca 55 månader</a:t>
            </a:r>
            <a:endParaRPr lang="sv-SE" sz="2400" b="1" dirty="0">
              <a:solidFill>
                <a:srgbClr val="000000"/>
              </a:solidFill>
            </a:endParaRPr>
          </a:p>
        </p:txBody>
      </p:sp>
      <p:sp>
        <p:nvSpPr>
          <p:cNvPr id="2" name="Platshållare för datum 1"/>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149937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4"/>
          <p:cNvSpPr>
            <a:spLocks noChangeArrowheads="1"/>
          </p:cNvSpPr>
          <p:nvPr/>
        </p:nvSpPr>
        <p:spPr bwMode="auto">
          <a:xfrm>
            <a:off x="107950" y="3343097"/>
            <a:ext cx="3492500" cy="765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600">
              <a:solidFill>
                <a:srgbClr val="000000"/>
              </a:solidFill>
            </a:endParaRPr>
          </a:p>
        </p:txBody>
      </p:sp>
      <p:sp>
        <p:nvSpPr>
          <p:cNvPr id="15373" name="Text Box 17"/>
          <p:cNvSpPr txBox="1">
            <a:spLocks noChangeArrowheads="1"/>
          </p:cNvSpPr>
          <p:nvPr/>
        </p:nvSpPr>
        <p:spPr bwMode="auto">
          <a:xfrm>
            <a:off x="280237" y="1478915"/>
            <a:ext cx="1676215"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Bef>
                <a:spcPts val="0"/>
              </a:spcBef>
            </a:pPr>
            <a:r>
              <a:rPr lang="sv-SE" sz="1400" b="1" i="1" dirty="0"/>
              <a:t>Från WP </a:t>
            </a:r>
            <a:r>
              <a:rPr lang="sv-SE" sz="1400" b="1" i="1" dirty="0" smtClean="0"/>
              <a:t>2012-14</a:t>
            </a:r>
          </a:p>
          <a:p>
            <a:pPr eaLnBrk="1" hangingPunct="1">
              <a:spcBef>
                <a:spcPts val="0"/>
              </a:spcBef>
            </a:pPr>
            <a:endParaRPr lang="sv-SE" sz="1400" b="1" i="1" dirty="0"/>
          </a:p>
          <a:p>
            <a:pPr eaLnBrk="1" hangingPunct="1">
              <a:spcBef>
                <a:spcPts val="0"/>
              </a:spcBef>
            </a:pPr>
            <a:r>
              <a:rPr lang="sv-SE" sz="1400" i="1" u="sng" dirty="0" smtClean="0">
                <a:solidFill>
                  <a:srgbClr val="7030A0"/>
                </a:solidFill>
              </a:rPr>
              <a:t>Nästan färdiga</a:t>
            </a:r>
          </a:p>
          <a:p>
            <a:pPr eaLnBrk="1" hangingPunct="1">
              <a:spcBef>
                <a:spcPts val="0"/>
              </a:spcBef>
            </a:pPr>
            <a:r>
              <a:rPr lang="sv-SE" sz="1400" dirty="0" smtClean="0">
                <a:solidFill>
                  <a:srgbClr val="000000"/>
                </a:solidFill>
              </a:rPr>
              <a:t>- UPS </a:t>
            </a:r>
            <a:endParaRPr lang="sv-SE" sz="1400" dirty="0" smtClean="0">
              <a:solidFill>
                <a:srgbClr val="0000CC"/>
              </a:solidFill>
            </a:endParaRPr>
          </a:p>
          <a:p>
            <a:pPr eaLnBrk="1" hangingPunct="1">
              <a:spcBef>
                <a:spcPts val="0"/>
              </a:spcBef>
            </a:pPr>
            <a:r>
              <a:rPr lang="sv-SE" sz="1400" dirty="0" smtClean="0">
                <a:solidFill>
                  <a:srgbClr val="0000CC"/>
                </a:solidFill>
              </a:rPr>
              <a:t>- </a:t>
            </a:r>
            <a:r>
              <a:rPr lang="sv-SE" sz="1400" dirty="0" smtClean="0"/>
              <a:t>Andra pumpar</a:t>
            </a:r>
          </a:p>
          <a:p>
            <a:pPr eaLnBrk="1" hangingPunct="1">
              <a:spcBef>
                <a:spcPts val="0"/>
              </a:spcBef>
            </a:pPr>
            <a:r>
              <a:rPr lang="sv-SE" sz="1400" dirty="0" smtClean="0"/>
              <a:t>- </a:t>
            </a:r>
            <a:r>
              <a:rPr lang="sv-SE" sz="1400" dirty="0" smtClean="0">
                <a:solidFill>
                  <a:srgbClr val="0000CC"/>
                </a:solidFill>
              </a:rPr>
              <a:t>Vattenrelaterade       produkter</a:t>
            </a:r>
            <a:endParaRPr lang="sv-SE" sz="1400" dirty="0">
              <a:solidFill>
                <a:srgbClr val="0000CC"/>
              </a:solidFill>
            </a:endParaRPr>
          </a:p>
          <a:p>
            <a:pPr eaLnBrk="1" hangingPunct="1">
              <a:spcBef>
                <a:spcPts val="0"/>
              </a:spcBef>
            </a:pPr>
            <a:endParaRPr lang="sv-SE" sz="1400" dirty="0">
              <a:solidFill>
                <a:srgbClr val="0000CC"/>
              </a:solidFill>
            </a:endParaRPr>
          </a:p>
        </p:txBody>
      </p:sp>
      <p:sp>
        <p:nvSpPr>
          <p:cNvPr id="15375" name="Text Box 20"/>
          <p:cNvSpPr txBox="1">
            <a:spLocks noChangeArrowheads="1"/>
          </p:cNvSpPr>
          <p:nvPr/>
        </p:nvSpPr>
        <p:spPr bwMode="auto">
          <a:xfrm>
            <a:off x="6714680" y="1412776"/>
            <a:ext cx="2465832" cy="569386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Bef>
                <a:spcPts val="0"/>
              </a:spcBef>
            </a:pPr>
            <a:r>
              <a:rPr lang="sv-SE" sz="1400" dirty="0">
                <a:solidFill>
                  <a:srgbClr val="000000"/>
                </a:solidFill>
              </a:rPr>
              <a:t>Enkla digitalboxar</a:t>
            </a:r>
          </a:p>
          <a:p>
            <a:pPr eaLnBrk="1" hangingPunct="1">
              <a:spcBef>
                <a:spcPts val="0"/>
              </a:spcBef>
            </a:pPr>
            <a:r>
              <a:rPr lang="sv-SE" sz="1400" dirty="0" smtClean="0">
                <a:solidFill>
                  <a:srgbClr val="000000"/>
                </a:solidFill>
              </a:rPr>
              <a:t>Stand-by inkl. nätverk</a:t>
            </a:r>
            <a:endParaRPr lang="sv-SE" sz="1400" dirty="0">
              <a:solidFill>
                <a:srgbClr val="000000"/>
              </a:solidFill>
            </a:endParaRPr>
          </a:p>
          <a:p>
            <a:pPr eaLnBrk="1" hangingPunct="1">
              <a:spcBef>
                <a:spcPts val="0"/>
              </a:spcBef>
            </a:pPr>
            <a:r>
              <a:rPr lang="sv-SE" sz="1400" dirty="0" smtClean="0">
                <a:solidFill>
                  <a:srgbClr val="000000"/>
                </a:solidFill>
              </a:rPr>
              <a:t>Kontors- &amp; vägbelysning</a:t>
            </a:r>
            <a:endParaRPr lang="sv-SE" sz="1400" dirty="0">
              <a:solidFill>
                <a:srgbClr val="000000"/>
              </a:solidFill>
            </a:endParaRPr>
          </a:p>
          <a:p>
            <a:pPr eaLnBrk="1" hangingPunct="1">
              <a:spcBef>
                <a:spcPts val="0"/>
              </a:spcBef>
            </a:pPr>
            <a:r>
              <a:rPr lang="sv-SE" sz="1400" dirty="0" err="1">
                <a:solidFill>
                  <a:srgbClr val="0000CC"/>
                </a:solidFill>
              </a:rPr>
              <a:t>Hembelysning</a:t>
            </a:r>
            <a:r>
              <a:rPr lang="sv-SE" sz="1400" dirty="0">
                <a:solidFill>
                  <a:srgbClr val="0000CC"/>
                </a:solidFill>
              </a:rPr>
              <a:t> I</a:t>
            </a:r>
          </a:p>
          <a:p>
            <a:pPr eaLnBrk="1" hangingPunct="1">
              <a:spcBef>
                <a:spcPts val="0"/>
              </a:spcBef>
            </a:pPr>
            <a:r>
              <a:rPr lang="sv-SE" sz="1400" dirty="0">
                <a:solidFill>
                  <a:srgbClr val="000000"/>
                </a:solidFill>
              </a:rPr>
              <a:t>Nätaggregat</a:t>
            </a:r>
          </a:p>
          <a:p>
            <a:pPr eaLnBrk="1" hangingPunct="1">
              <a:spcBef>
                <a:spcPts val="0"/>
              </a:spcBef>
            </a:pPr>
            <a:r>
              <a:rPr lang="sv-SE" sz="1400" dirty="0">
                <a:solidFill>
                  <a:srgbClr val="000000"/>
                </a:solidFill>
              </a:rPr>
              <a:t>Elmotorer</a:t>
            </a:r>
          </a:p>
          <a:p>
            <a:pPr eaLnBrk="1" hangingPunct="1">
              <a:spcBef>
                <a:spcPts val="0"/>
              </a:spcBef>
            </a:pPr>
            <a:r>
              <a:rPr lang="sv-SE" sz="1400" dirty="0" err="1">
                <a:solidFill>
                  <a:srgbClr val="0000CC"/>
                </a:solidFill>
              </a:rPr>
              <a:t>Kyl&amp;Frys</a:t>
            </a:r>
            <a:endParaRPr lang="sv-SE" sz="1400" dirty="0">
              <a:solidFill>
                <a:srgbClr val="0000CC"/>
              </a:solidFill>
            </a:endParaRPr>
          </a:p>
          <a:p>
            <a:pPr eaLnBrk="1" hangingPunct="1">
              <a:spcBef>
                <a:spcPts val="0"/>
              </a:spcBef>
            </a:pPr>
            <a:r>
              <a:rPr lang="sv-SE" sz="1400" dirty="0">
                <a:solidFill>
                  <a:srgbClr val="0000CC"/>
                </a:solidFill>
              </a:rPr>
              <a:t>TV</a:t>
            </a:r>
          </a:p>
          <a:p>
            <a:pPr eaLnBrk="1" hangingPunct="1">
              <a:spcBef>
                <a:spcPts val="0"/>
              </a:spcBef>
            </a:pPr>
            <a:r>
              <a:rPr lang="sv-SE" sz="1400" dirty="0" smtClean="0">
                <a:solidFill>
                  <a:srgbClr val="000000"/>
                </a:solidFill>
              </a:rPr>
              <a:t>Cirkulationspumpar</a:t>
            </a:r>
          </a:p>
          <a:p>
            <a:pPr eaLnBrk="1" hangingPunct="1">
              <a:spcBef>
                <a:spcPts val="0"/>
              </a:spcBef>
            </a:pPr>
            <a:r>
              <a:rPr lang="sv-SE" sz="1400" dirty="0" smtClean="0">
                <a:solidFill>
                  <a:srgbClr val="000000"/>
                </a:solidFill>
              </a:rPr>
              <a:t>Fläktar</a:t>
            </a:r>
            <a:endParaRPr lang="sv-SE" sz="1400" dirty="0">
              <a:solidFill>
                <a:srgbClr val="000000"/>
              </a:solidFill>
            </a:endParaRPr>
          </a:p>
          <a:p>
            <a:pPr eaLnBrk="1" hangingPunct="1">
              <a:spcBef>
                <a:spcPts val="0"/>
              </a:spcBef>
            </a:pPr>
            <a:r>
              <a:rPr lang="sv-SE" sz="1400" dirty="0">
                <a:solidFill>
                  <a:srgbClr val="0000CC"/>
                </a:solidFill>
              </a:rPr>
              <a:t>Tvättmaskiner</a:t>
            </a:r>
          </a:p>
          <a:p>
            <a:pPr eaLnBrk="1" hangingPunct="1">
              <a:spcBef>
                <a:spcPts val="0"/>
              </a:spcBef>
            </a:pPr>
            <a:r>
              <a:rPr lang="sv-SE" sz="1400" dirty="0" smtClean="0">
                <a:solidFill>
                  <a:srgbClr val="0000CC"/>
                </a:solidFill>
              </a:rPr>
              <a:t>Diskmaskiner</a:t>
            </a:r>
          </a:p>
          <a:p>
            <a:pPr eaLnBrk="1" hangingPunct="1">
              <a:spcBef>
                <a:spcPts val="0"/>
              </a:spcBef>
            </a:pPr>
            <a:r>
              <a:rPr lang="sv-SE" sz="1400" dirty="0" smtClean="0">
                <a:solidFill>
                  <a:srgbClr val="0000CC"/>
                </a:solidFill>
              </a:rPr>
              <a:t>Luftkonditionering - LLVP</a:t>
            </a:r>
          </a:p>
          <a:p>
            <a:pPr eaLnBrk="1" hangingPunct="1">
              <a:spcBef>
                <a:spcPts val="0"/>
              </a:spcBef>
            </a:pPr>
            <a:r>
              <a:rPr lang="sv-SE" sz="1400" dirty="0" smtClean="0"/>
              <a:t>Pumpar</a:t>
            </a:r>
          </a:p>
          <a:p>
            <a:pPr eaLnBrk="1" hangingPunct="1">
              <a:spcBef>
                <a:spcPts val="0"/>
              </a:spcBef>
            </a:pPr>
            <a:r>
              <a:rPr lang="sv-SE" sz="1400" dirty="0" smtClean="0">
                <a:solidFill>
                  <a:srgbClr val="0000CC"/>
                </a:solidFill>
              </a:rPr>
              <a:t>Torktumlare</a:t>
            </a:r>
          </a:p>
          <a:p>
            <a:pPr lvl="0" eaLnBrk="1" hangingPunct="1">
              <a:spcBef>
                <a:spcPts val="0"/>
              </a:spcBef>
            </a:pPr>
            <a:r>
              <a:rPr lang="sv-SE" sz="1400" dirty="0" smtClean="0">
                <a:solidFill>
                  <a:srgbClr val="0000CC"/>
                </a:solidFill>
              </a:rPr>
              <a:t>Reflektorlampor, LED</a:t>
            </a:r>
          </a:p>
          <a:p>
            <a:pPr lvl="0" eaLnBrk="1" hangingPunct="1">
              <a:spcBef>
                <a:spcPts val="0"/>
              </a:spcBef>
            </a:pPr>
            <a:r>
              <a:rPr lang="sv-SE" sz="1400" i="1" dirty="0" smtClean="0">
                <a:solidFill>
                  <a:srgbClr val="0000CC"/>
                </a:solidFill>
              </a:rPr>
              <a:t>Däck (1222/2009)</a:t>
            </a:r>
          </a:p>
          <a:p>
            <a:pPr lvl="0" eaLnBrk="1" hangingPunct="1">
              <a:spcBef>
                <a:spcPts val="0"/>
              </a:spcBef>
            </a:pPr>
            <a:r>
              <a:rPr lang="sv-SE" sz="1400" dirty="0" smtClean="0">
                <a:solidFill>
                  <a:srgbClr val="0000CC"/>
                </a:solidFill>
              </a:rPr>
              <a:t>Dammsugare</a:t>
            </a:r>
            <a:endParaRPr lang="sv-SE" sz="1400" dirty="0">
              <a:solidFill>
                <a:srgbClr val="0000CC"/>
              </a:solidFill>
            </a:endParaRPr>
          </a:p>
          <a:p>
            <a:pPr eaLnBrk="1" hangingPunct="1">
              <a:spcBef>
                <a:spcPts val="0"/>
              </a:spcBef>
            </a:pPr>
            <a:r>
              <a:rPr lang="sv-SE" sz="1400" dirty="0" smtClean="0"/>
              <a:t>Datorer</a:t>
            </a:r>
          </a:p>
          <a:p>
            <a:pPr eaLnBrk="1" hangingPunct="1">
              <a:spcBef>
                <a:spcPts val="0"/>
              </a:spcBef>
            </a:pPr>
            <a:r>
              <a:rPr lang="sv-SE" sz="1400" dirty="0">
                <a:solidFill>
                  <a:srgbClr val="0000CC"/>
                </a:solidFill>
              </a:rPr>
              <a:t>Pannor (gas/olja/el) </a:t>
            </a:r>
          </a:p>
          <a:p>
            <a:pPr eaLnBrk="1" hangingPunct="1">
              <a:spcBef>
                <a:spcPts val="0"/>
              </a:spcBef>
            </a:pPr>
            <a:r>
              <a:rPr lang="sv-SE" sz="1400" dirty="0" smtClean="0">
                <a:solidFill>
                  <a:srgbClr val="0000CC"/>
                </a:solidFill>
              </a:rPr>
              <a:t>Varmvattenberedare</a:t>
            </a:r>
          </a:p>
          <a:p>
            <a:pPr eaLnBrk="1" hangingPunct="1">
              <a:spcBef>
                <a:spcPts val="0"/>
              </a:spcBef>
            </a:pPr>
            <a:r>
              <a:rPr lang="sv-SE" sz="1400" dirty="0">
                <a:solidFill>
                  <a:srgbClr val="000000"/>
                </a:solidFill>
              </a:rPr>
              <a:t>Transformatorer</a:t>
            </a:r>
          </a:p>
          <a:p>
            <a:pPr eaLnBrk="1" hangingPunct="1">
              <a:spcBef>
                <a:spcPts val="0"/>
              </a:spcBef>
            </a:pPr>
            <a:r>
              <a:rPr lang="sv-SE" sz="1400" dirty="0" smtClean="0">
                <a:solidFill>
                  <a:srgbClr val="0000CC"/>
                </a:solidFill>
              </a:rPr>
              <a:t>Köksprodukter</a:t>
            </a:r>
            <a:r>
              <a:rPr lang="sv-SE" sz="1400" dirty="0">
                <a:solidFill>
                  <a:srgbClr val="0000CC"/>
                </a:solidFill>
              </a:rPr>
              <a:t>: ugnar, spisar, hällar,</a:t>
            </a:r>
            <a:r>
              <a:rPr lang="sv-SE" sz="1400" dirty="0"/>
              <a:t> </a:t>
            </a:r>
            <a:r>
              <a:rPr lang="sv-SE" sz="1400" dirty="0">
                <a:solidFill>
                  <a:srgbClr val="0000CC"/>
                </a:solidFill>
              </a:rPr>
              <a:t>köksfläktar</a:t>
            </a:r>
          </a:p>
          <a:p>
            <a:pPr eaLnBrk="1" hangingPunct="1">
              <a:spcBef>
                <a:spcPts val="0"/>
              </a:spcBef>
            </a:pPr>
            <a:endParaRPr lang="sv-SE" sz="1400" dirty="0">
              <a:solidFill>
                <a:schemeClr val="accent1"/>
              </a:solidFill>
            </a:endParaRPr>
          </a:p>
          <a:p>
            <a:pPr eaLnBrk="1" hangingPunct="1">
              <a:spcBef>
                <a:spcPts val="0"/>
              </a:spcBef>
            </a:pPr>
            <a:endParaRPr lang="sv-SE" sz="1400" dirty="0">
              <a:solidFill>
                <a:srgbClr val="0000CC"/>
              </a:solidFill>
            </a:endParaRPr>
          </a:p>
        </p:txBody>
      </p:sp>
      <p:sp>
        <p:nvSpPr>
          <p:cNvPr id="15376" name="Rectangle 21"/>
          <p:cNvSpPr>
            <a:spLocks noChangeArrowheads="1"/>
          </p:cNvSpPr>
          <p:nvPr/>
        </p:nvSpPr>
        <p:spPr bwMode="auto">
          <a:xfrm>
            <a:off x="179387" y="548679"/>
            <a:ext cx="8964613" cy="630932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solidFill>
                <a:srgbClr val="000000"/>
              </a:solidFill>
            </a:endParaRPr>
          </a:p>
        </p:txBody>
      </p:sp>
      <p:sp>
        <p:nvSpPr>
          <p:cNvPr id="15377" name="Line 22"/>
          <p:cNvSpPr>
            <a:spLocks noChangeShapeType="1"/>
          </p:cNvSpPr>
          <p:nvPr/>
        </p:nvSpPr>
        <p:spPr bwMode="auto">
          <a:xfrm flipH="1">
            <a:off x="6714680" y="1836558"/>
            <a:ext cx="17560" cy="461677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00"/>
          </a:p>
        </p:txBody>
      </p:sp>
      <p:sp>
        <p:nvSpPr>
          <p:cNvPr id="26" name="Rectangle 2"/>
          <p:cNvSpPr txBox="1">
            <a:spLocks noChangeArrowheads="1"/>
          </p:cNvSpPr>
          <p:nvPr/>
        </p:nvSpPr>
        <p:spPr>
          <a:xfrm>
            <a:off x="620713" y="0"/>
            <a:ext cx="8418512" cy="6969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b="1" dirty="0"/>
              <a:t>Ekodesign och </a:t>
            </a:r>
            <a:r>
              <a:rPr lang="sv-SE" sz="2800" b="1" dirty="0">
                <a:solidFill>
                  <a:srgbClr val="0000CC"/>
                </a:solidFill>
              </a:rPr>
              <a:t>Energimärkning</a:t>
            </a:r>
            <a:r>
              <a:rPr lang="sv-SE" sz="1400" b="1" dirty="0">
                <a:solidFill>
                  <a:srgbClr val="0000CC"/>
                </a:solidFill>
              </a:rPr>
              <a:t> </a:t>
            </a:r>
            <a:r>
              <a:rPr lang="sv-SE" sz="1400" b="1" dirty="0" smtClean="0">
                <a:solidFill>
                  <a:srgbClr val="0000CC"/>
                </a:solidFill>
              </a:rPr>
              <a:t>(de blåa </a:t>
            </a:r>
            <a:r>
              <a:rPr lang="sv-SE" sz="1400" b="1" dirty="0">
                <a:solidFill>
                  <a:srgbClr val="0000CC"/>
                </a:solidFill>
              </a:rPr>
              <a:t>ska även energimärkas</a:t>
            </a:r>
            <a:r>
              <a:rPr lang="sv-SE" sz="1400" b="1" dirty="0" smtClean="0">
                <a:solidFill>
                  <a:srgbClr val="0000CC"/>
                </a:solidFill>
              </a:rPr>
              <a:t>)</a:t>
            </a:r>
            <a:r>
              <a:rPr lang="sv-SE" sz="2400" dirty="0" smtClean="0"/>
              <a:t/>
            </a:r>
            <a:br>
              <a:rPr lang="sv-SE" sz="2400" dirty="0" smtClean="0"/>
            </a:br>
            <a:endParaRPr lang="sv-SE" sz="2400" dirty="0">
              <a:solidFill>
                <a:srgbClr val="0000CC"/>
              </a:solidFill>
            </a:endParaRPr>
          </a:p>
        </p:txBody>
      </p:sp>
      <p:graphicFrame>
        <p:nvGraphicFramePr>
          <p:cNvPr id="24" name="Platshållare för innehåll 6"/>
          <p:cNvGraphicFramePr>
            <a:graphicFrameLocks/>
          </p:cNvGraphicFramePr>
          <p:nvPr>
            <p:extLst>
              <p:ext uri="{D42A27DB-BD31-4B8C-83A1-F6EECF244321}">
                <p14:modId xmlns:p14="http://schemas.microsoft.com/office/powerpoint/2010/main" val="2079586709"/>
              </p:ext>
            </p:extLst>
          </p:nvPr>
        </p:nvGraphicFramePr>
        <p:xfrm>
          <a:off x="179512" y="412807"/>
          <a:ext cx="8496944"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 Box 17"/>
          <p:cNvSpPr txBox="1">
            <a:spLocks noChangeArrowheads="1"/>
          </p:cNvSpPr>
          <p:nvPr/>
        </p:nvSpPr>
        <p:spPr bwMode="auto">
          <a:xfrm>
            <a:off x="1997375" y="1700808"/>
            <a:ext cx="1539204"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lvl="0" eaLnBrk="1" hangingPunct="1">
              <a:spcBef>
                <a:spcPts val="0"/>
              </a:spcBef>
            </a:pPr>
            <a:r>
              <a:rPr lang="sv-SE" sz="1400" dirty="0" smtClean="0">
                <a:solidFill>
                  <a:srgbClr val="0000CC"/>
                </a:solidFill>
              </a:rPr>
              <a:t>Kommersiell </a:t>
            </a:r>
            <a:r>
              <a:rPr lang="sv-SE" sz="1400" dirty="0">
                <a:solidFill>
                  <a:srgbClr val="0000CC"/>
                </a:solidFill>
              </a:rPr>
              <a:t>kyla</a:t>
            </a:r>
          </a:p>
          <a:p>
            <a:pPr eaLnBrk="1" hangingPunct="1">
              <a:spcBef>
                <a:spcPts val="0"/>
              </a:spcBef>
            </a:pPr>
            <a:endParaRPr lang="sv-SE" sz="1400" dirty="0" smtClean="0">
              <a:solidFill>
                <a:srgbClr val="000000"/>
              </a:solidFill>
            </a:endParaRPr>
          </a:p>
        </p:txBody>
      </p:sp>
      <p:sp>
        <p:nvSpPr>
          <p:cNvPr id="21" name="Text Box 17"/>
          <p:cNvSpPr txBox="1">
            <a:spLocks noChangeArrowheads="1"/>
          </p:cNvSpPr>
          <p:nvPr/>
        </p:nvSpPr>
        <p:spPr bwMode="auto">
          <a:xfrm>
            <a:off x="3313538" y="1700808"/>
            <a:ext cx="23436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lvl="0" eaLnBrk="1" hangingPunct="1">
              <a:spcBef>
                <a:spcPts val="0"/>
              </a:spcBef>
            </a:pPr>
            <a:endParaRPr lang="sv-SE" sz="1400" dirty="0" smtClean="0">
              <a:solidFill>
                <a:schemeClr val="accent1"/>
              </a:solidFill>
            </a:endParaRPr>
          </a:p>
          <a:p>
            <a:pPr lvl="0" eaLnBrk="1" hangingPunct="1">
              <a:spcBef>
                <a:spcPts val="0"/>
              </a:spcBef>
            </a:pPr>
            <a:endParaRPr lang="sv-SE" sz="1400" dirty="0">
              <a:solidFill>
                <a:srgbClr val="000000"/>
              </a:solidFill>
            </a:endParaRPr>
          </a:p>
          <a:p>
            <a:pPr eaLnBrk="1" hangingPunct="1">
              <a:spcBef>
                <a:spcPts val="0"/>
              </a:spcBef>
            </a:pPr>
            <a:r>
              <a:rPr lang="sv-SE" sz="1400" dirty="0" smtClean="0">
                <a:solidFill>
                  <a:schemeClr val="accent1">
                    <a:lumMod val="75000"/>
                  </a:schemeClr>
                </a:solidFill>
              </a:rPr>
              <a:t> </a:t>
            </a:r>
            <a:endParaRPr lang="sv-SE" sz="1400" dirty="0">
              <a:solidFill>
                <a:schemeClr val="accent1">
                  <a:lumMod val="75000"/>
                </a:schemeClr>
              </a:solidFill>
            </a:endParaRPr>
          </a:p>
        </p:txBody>
      </p:sp>
      <p:sp>
        <p:nvSpPr>
          <p:cNvPr id="22" name="Text Box 24"/>
          <p:cNvSpPr txBox="1">
            <a:spLocks noChangeArrowheads="1"/>
          </p:cNvSpPr>
          <p:nvPr/>
        </p:nvSpPr>
        <p:spPr bwMode="auto">
          <a:xfrm>
            <a:off x="3131840" y="3853835"/>
            <a:ext cx="1948813" cy="203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40000"/>
              </a:spcBef>
              <a:spcAft>
                <a:spcPct val="0"/>
              </a:spcAft>
              <a:defRPr sz="2200">
                <a:solidFill>
                  <a:schemeClr val="tx1"/>
                </a:solidFill>
                <a:latin typeface="Arial" charset="0"/>
              </a:defRPr>
            </a:lvl6pPr>
            <a:lvl7pPr marL="2971800" indent="-228600" eaLnBrk="0" fontAlgn="base" hangingPunct="0">
              <a:spcBef>
                <a:spcPct val="40000"/>
              </a:spcBef>
              <a:spcAft>
                <a:spcPct val="0"/>
              </a:spcAft>
              <a:defRPr sz="2200">
                <a:solidFill>
                  <a:schemeClr val="tx1"/>
                </a:solidFill>
                <a:latin typeface="Arial" charset="0"/>
              </a:defRPr>
            </a:lvl7pPr>
            <a:lvl8pPr marL="3429000" indent="-228600" eaLnBrk="0" fontAlgn="base" hangingPunct="0">
              <a:spcBef>
                <a:spcPct val="40000"/>
              </a:spcBef>
              <a:spcAft>
                <a:spcPct val="0"/>
              </a:spcAft>
              <a:defRPr sz="2200">
                <a:solidFill>
                  <a:schemeClr val="tx1"/>
                </a:solidFill>
                <a:latin typeface="Arial" charset="0"/>
              </a:defRPr>
            </a:lvl8pPr>
            <a:lvl9pPr marL="3886200" indent="-228600" eaLnBrk="0" fontAlgn="base" hangingPunct="0">
              <a:spcBef>
                <a:spcPct val="40000"/>
              </a:spcBef>
              <a:spcAft>
                <a:spcPct val="0"/>
              </a:spcAft>
              <a:defRPr sz="2200">
                <a:solidFill>
                  <a:schemeClr val="tx1"/>
                </a:solidFill>
                <a:latin typeface="Arial" charset="0"/>
              </a:defRPr>
            </a:lvl9pPr>
          </a:lstStyle>
          <a:p>
            <a:pPr eaLnBrk="1" hangingPunct="1">
              <a:spcBef>
                <a:spcPts val="0"/>
              </a:spcBef>
            </a:pPr>
            <a:r>
              <a:rPr lang="sv-SE" sz="1400" dirty="0" err="1" smtClean="0">
                <a:solidFill>
                  <a:srgbClr val="0000CC"/>
                </a:solidFill>
              </a:rPr>
              <a:t>Värme&amp;kyla</a:t>
            </a:r>
            <a:r>
              <a:rPr lang="sv-SE" sz="1400" dirty="0" smtClean="0">
                <a:solidFill>
                  <a:srgbClr val="0000CC"/>
                </a:solidFill>
              </a:rPr>
              <a:t> för central AC</a:t>
            </a:r>
          </a:p>
          <a:p>
            <a:pPr eaLnBrk="1" hangingPunct="1">
              <a:spcBef>
                <a:spcPts val="0"/>
              </a:spcBef>
            </a:pPr>
            <a:endParaRPr lang="sv-SE" sz="1400" dirty="0" smtClean="0">
              <a:solidFill>
                <a:srgbClr val="0000CC"/>
              </a:solidFill>
            </a:endParaRPr>
          </a:p>
          <a:p>
            <a:pPr eaLnBrk="1" hangingPunct="1">
              <a:spcBef>
                <a:spcPts val="0"/>
              </a:spcBef>
            </a:pPr>
            <a:r>
              <a:rPr lang="sv-SE" sz="1400" dirty="0" smtClean="0">
                <a:solidFill>
                  <a:srgbClr val="7030A0"/>
                </a:solidFill>
              </a:rPr>
              <a:t>Revidering</a:t>
            </a:r>
            <a:r>
              <a:rPr lang="sv-SE" sz="1400" dirty="0" smtClean="0">
                <a:solidFill>
                  <a:srgbClr val="0000CC"/>
                </a:solidFill>
              </a:rPr>
              <a:t>:</a:t>
            </a:r>
          </a:p>
          <a:p>
            <a:pPr marL="285750" indent="-285750" eaLnBrk="1" hangingPunct="1">
              <a:spcBef>
                <a:spcPts val="0"/>
              </a:spcBef>
              <a:buFontTx/>
              <a:buChar char="-"/>
            </a:pPr>
            <a:r>
              <a:rPr lang="sv-SE" sz="1400" dirty="0" smtClean="0">
                <a:solidFill>
                  <a:srgbClr val="0000CC"/>
                </a:solidFill>
              </a:rPr>
              <a:t>TV </a:t>
            </a:r>
            <a:r>
              <a:rPr lang="sv-SE" sz="1400" dirty="0">
                <a:solidFill>
                  <a:srgbClr val="0000CC"/>
                </a:solidFill>
              </a:rPr>
              <a:t>&amp; </a:t>
            </a:r>
            <a:r>
              <a:rPr lang="sv-SE" sz="1400" dirty="0" smtClean="0">
                <a:solidFill>
                  <a:srgbClr val="0000CC"/>
                </a:solidFill>
              </a:rPr>
              <a:t>bildskärmar</a:t>
            </a:r>
            <a:endParaRPr lang="sv-SE" sz="1400" dirty="0">
              <a:solidFill>
                <a:schemeClr val="accent1"/>
              </a:solidFill>
            </a:endParaRPr>
          </a:p>
          <a:p>
            <a:pPr marL="285750" indent="-285750" eaLnBrk="1" hangingPunct="1">
              <a:spcBef>
                <a:spcPts val="0"/>
              </a:spcBef>
              <a:buFontTx/>
              <a:buChar char="-"/>
            </a:pPr>
            <a:r>
              <a:rPr lang="sv-SE" sz="1400" dirty="0" err="1" smtClean="0">
                <a:solidFill>
                  <a:srgbClr val="0000CC"/>
                </a:solidFill>
              </a:rPr>
              <a:t>Kyl&amp;frys</a:t>
            </a:r>
            <a:endParaRPr lang="sv-SE" sz="1400" dirty="0">
              <a:solidFill>
                <a:srgbClr val="0000CC"/>
              </a:solidFill>
            </a:endParaRPr>
          </a:p>
          <a:p>
            <a:pPr marL="285750" indent="-285750" eaLnBrk="1" hangingPunct="1">
              <a:spcBef>
                <a:spcPts val="0"/>
              </a:spcBef>
              <a:buFontTx/>
              <a:buChar char="-"/>
            </a:pPr>
            <a:r>
              <a:rPr lang="sv-SE" sz="1400" dirty="0">
                <a:solidFill>
                  <a:srgbClr val="0000CC"/>
                </a:solidFill>
              </a:rPr>
              <a:t>Tvätt och disk</a:t>
            </a:r>
          </a:p>
          <a:p>
            <a:pPr marL="285750" indent="-285750" eaLnBrk="1" hangingPunct="1">
              <a:spcBef>
                <a:spcPts val="0"/>
              </a:spcBef>
              <a:buFontTx/>
              <a:buChar char="-"/>
            </a:pPr>
            <a:r>
              <a:rPr lang="sv-SE" sz="1400" dirty="0" smtClean="0">
                <a:solidFill>
                  <a:srgbClr val="0000CC"/>
                </a:solidFill>
              </a:rPr>
              <a:t>Belysning</a:t>
            </a:r>
          </a:p>
          <a:p>
            <a:pPr marL="285750" indent="-285750" eaLnBrk="1" hangingPunct="1">
              <a:spcBef>
                <a:spcPts val="0"/>
              </a:spcBef>
              <a:buFontTx/>
              <a:buChar char="-"/>
            </a:pPr>
            <a:r>
              <a:rPr lang="sv-SE" sz="1400" dirty="0" smtClean="0">
                <a:solidFill>
                  <a:srgbClr val="0000CC"/>
                </a:solidFill>
              </a:rPr>
              <a:t>mm </a:t>
            </a:r>
          </a:p>
        </p:txBody>
      </p:sp>
      <p:sp>
        <p:nvSpPr>
          <p:cNvPr id="2" name="Rektangel 1"/>
          <p:cNvSpPr/>
          <p:nvPr/>
        </p:nvSpPr>
        <p:spPr>
          <a:xfrm>
            <a:off x="4788024" y="4977219"/>
            <a:ext cx="2046286" cy="1384995"/>
          </a:xfrm>
          <a:prstGeom prst="rect">
            <a:avLst/>
          </a:prstGeom>
        </p:spPr>
        <p:txBody>
          <a:bodyPr wrap="square">
            <a:spAutoFit/>
          </a:bodyPr>
          <a:lstStyle/>
          <a:p>
            <a:pPr marL="109538" indent="-109538">
              <a:spcBef>
                <a:spcPts val="0"/>
              </a:spcBef>
              <a:buFont typeface="Arial" panose="020B0604020202020204" pitchFamily="34" charset="0"/>
              <a:buChar char="•"/>
            </a:pPr>
            <a:r>
              <a:rPr lang="sv-SE" sz="1400" dirty="0" smtClean="0">
                <a:solidFill>
                  <a:srgbClr val="0000CC"/>
                </a:solidFill>
              </a:rPr>
              <a:t>Ventilationsenheter</a:t>
            </a:r>
            <a:endParaRPr lang="sv-SE" sz="1400" dirty="0">
              <a:solidFill>
                <a:srgbClr val="0000CC"/>
              </a:solidFill>
            </a:endParaRPr>
          </a:p>
          <a:p>
            <a:pPr marL="109538" indent="-109538">
              <a:spcBef>
                <a:spcPts val="0"/>
              </a:spcBef>
              <a:buFont typeface="Arial" panose="020B0604020202020204" pitchFamily="34" charset="0"/>
              <a:buChar char="•"/>
            </a:pPr>
            <a:r>
              <a:rPr lang="sv-SE" sz="1400" dirty="0" smtClean="0">
                <a:solidFill>
                  <a:srgbClr val="0000CC"/>
                </a:solidFill>
              </a:rPr>
              <a:t>Fastbränslepannor</a:t>
            </a:r>
            <a:endParaRPr lang="sv-SE" sz="1400" dirty="0">
              <a:solidFill>
                <a:srgbClr val="0000CC"/>
              </a:solidFill>
            </a:endParaRPr>
          </a:p>
          <a:p>
            <a:pPr marL="109538" indent="-109538">
              <a:spcBef>
                <a:spcPts val="0"/>
              </a:spcBef>
              <a:buFont typeface="Arial" panose="020B0604020202020204" pitchFamily="34" charset="0"/>
              <a:buChar char="•"/>
            </a:pPr>
            <a:r>
              <a:rPr lang="sv-SE" sz="1400" dirty="0">
                <a:solidFill>
                  <a:srgbClr val="0000CC"/>
                </a:solidFill>
              </a:rPr>
              <a:t>Rumsvärmare, inkl. kaminer</a:t>
            </a:r>
          </a:p>
          <a:p>
            <a:pPr marL="109538" indent="-109538">
              <a:spcBef>
                <a:spcPts val="0"/>
              </a:spcBef>
              <a:buFont typeface="Arial" panose="020B0604020202020204" pitchFamily="34" charset="0"/>
              <a:buChar char="•"/>
            </a:pPr>
            <a:r>
              <a:rPr lang="sv-SE" sz="1400" dirty="0" smtClean="0">
                <a:solidFill>
                  <a:srgbClr val="0000CC"/>
                </a:solidFill>
              </a:rPr>
              <a:t>Professionell </a:t>
            </a:r>
            <a:r>
              <a:rPr lang="sv-SE" sz="1400" dirty="0">
                <a:solidFill>
                  <a:srgbClr val="0000CC"/>
                </a:solidFill>
              </a:rPr>
              <a:t>kyla</a:t>
            </a:r>
          </a:p>
          <a:p>
            <a:pPr marL="109538" indent="-109538">
              <a:spcBef>
                <a:spcPts val="0"/>
              </a:spcBef>
              <a:buFont typeface="Arial" panose="020B0604020202020204" pitchFamily="34" charset="0"/>
              <a:buChar char="•"/>
            </a:pPr>
            <a:r>
              <a:rPr lang="sv-SE" sz="1400" dirty="0"/>
              <a:t>Rumsvärmare el, olja</a:t>
            </a:r>
          </a:p>
        </p:txBody>
      </p:sp>
      <p:sp>
        <p:nvSpPr>
          <p:cNvPr id="3" name="Rektangel 2"/>
          <p:cNvSpPr/>
          <p:nvPr/>
        </p:nvSpPr>
        <p:spPr>
          <a:xfrm>
            <a:off x="280236" y="3343097"/>
            <a:ext cx="2664421" cy="2031325"/>
          </a:xfrm>
          <a:prstGeom prst="rect">
            <a:avLst/>
          </a:prstGeom>
        </p:spPr>
        <p:txBody>
          <a:bodyPr wrap="square">
            <a:spAutoFit/>
          </a:bodyPr>
          <a:lstStyle/>
          <a:p>
            <a:r>
              <a:rPr lang="sv-SE" sz="1400" i="1" u="sng" dirty="0" smtClean="0">
                <a:solidFill>
                  <a:srgbClr val="7030A0"/>
                </a:solidFill>
              </a:rPr>
              <a:t>Pågående: </a:t>
            </a:r>
          </a:p>
          <a:p>
            <a:pPr>
              <a:spcBef>
                <a:spcPts val="0"/>
              </a:spcBef>
            </a:pPr>
            <a:r>
              <a:rPr lang="sv-SE" sz="1400" dirty="0" smtClean="0"/>
              <a:t>Ångpannor (&lt; </a:t>
            </a:r>
            <a:r>
              <a:rPr lang="sv-SE" sz="1400" dirty="0"/>
              <a:t>50MW)</a:t>
            </a:r>
          </a:p>
          <a:p>
            <a:pPr>
              <a:spcBef>
                <a:spcPts val="0"/>
              </a:spcBef>
            </a:pPr>
            <a:r>
              <a:rPr lang="sv-SE" sz="1400" dirty="0" smtClean="0"/>
              <a:t>Elkablar</a:t>
            </a:r>
            <a:endParaRPr lang="sv-SE" sz="1400" dirty="0"/>
          </a:p>
          <a:p>
            <a:pPr>
              <a:spcBef>
                <a:spcPts val="0"/>
              </a:spcBef>
            </a:pPr>
            <a:r>
              <a:rPr lang="en-US" sz="1400" dirty="0" err="1" smtClean="0"/>
              <a:t>Servrar</a:t>
            </a:r>
            <a:r>
              <a:rPr lang="en-US" sz="1400" dirty="0" smtClean="0"/>
              <a:t>, datalagring mm</a:t>
            </a:r>
            <a:endParaRPr lang="en-US" sz="1400" dirty="0"/>
          </a:p>
          <a:p>
            <a:pPr>
              <a:spcBef>
                <a:spcPts val="0"/>
              </a:spcBef>
            </a:pPr>
            <a:r>
              <a:rPr lang="sv-SE" sz="1400" dirty="0" smtClean="0"/>
              <a:t>Smarta anordningar &amp; mätare</a:t>
            </a:r>
          </a:p>
          <a:p>
            <a:endParaRPr lang="sv-SE" sz="1400" b="1" dirty="0" smtClean="0"/>
          </a:p>
          <a:p>
            <a:pPr>
              <a:spcBef>
                <a:spcPts val="0"/>
              </a:spcBef>
            </a:pPr>
            <a:r>
              <a:rPr lang="sv-SE" sz="1400" b="1" dirty="0" smtClean="0"/>
              <a:t>Event ytterligare: </a:t>
            </a:r>
          </a:p>
          <a:p>
            <a:pPr>
              <a:spcBef>
                <a:spcPts val="0"/>
              </a:spcBef>
            </a:pPr>
            <a:r>
              <a:rPr lang="sv-SE" sz="1400" dirty="0" smtClean="0"/>
              <a:t>Isoleringsmaterial</a:t>
            </a:r>
          </a:p>
          <a:p>
            <a:pPr>
              <a:spcBef>
                <a:spcPts val="0"/>
              </a:spcBef>
            </a:pPr>
            <a:r>
              <a:rPr lang="en-US" sz="1400" dirty="0" smtClean="0"/>
              <a:t>Kraftgenereringsutrustning </a:t>
            </a:r>
            <a:endParaRPr lang="sv-SE" sz="1400" dirty="0" smtClean="0"/>
          </a:p>
        </p:txBody>
      </p:sp>
      <p:sp>
        <p:nvSpPr>
          <p:cNvPr id="41" name="Text Box 17"/>
          <p:cNvSpPr txBox="1">
            <a:spLocks noChangeArrowheads="1"/>
          </p:cNvSpPr>
          <p:nvPr/>
        </p:nvSpPr>
        <p:spPr bwMode="auto">
          <a:xfrm>
            <a:off x="3260455" y="2346061"/>
            <a:ext cx="2116285"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Bef>
                <a:spcPts val="0"/>
              </a:spcBef>
            </a:pPr>
            <a:r>
              <a:rPr lang="sv-SE" sz="1400" dirty="0" smtClean="0">
                <a:solidFill>
                  <a:srgbClr val="0000CC"/>
                </a:solidFill>
              </a:rPr>
              <a:t>Revidering steg 6</a:t>
            </a:r>
          </a:p>
          <a:p>
            <a:pPr eaLnBrk="1" hangingPunct="1">
              <a:spcBef>
                <a:spcPts val="0"/>
              </a:spcBef>
            </a:pPr>
            <a:r>
              <a:rPr lang="sv-SE" sz="1400" dirty="0">
                <a:solidFill>
                  <a:srgbClr val="0000CC"/>
                </a:solidFill>
              </a:rPr>
              <a:t>i</a:t>
            </a:r>
            <a:r>
              <a:rPr lang="sv-SE" sz="1400" dirty="0" smtClean="0">
                <a:solidFill>
                  <a:srgbClr val="0000CC"/>
                </a:solidFill>
              </a:rPr>
              <a:t> hembelysning</a:t>
            </a:r>
          </a:p>
          <a:p>
            <a:pPr lvl="0" eaLnBrk="1" hangingPunct="1">
              <a:spcBef>
                <a:spcPts val="0"/>
              </a:spcBef>
            </a:pPr>
            <a:endParaRPr lang="sv-SE" sz="1400" dirty="0" smtClean="0">
              <a:solidFill>
                <a:srgbClr val="000000"/>
              </a:solidFill>
            </a:endParaRPr>
          </a:p>
          <a:p>
            <a:pPr lvl="0" eaLnBrk="1" hangingPunct="1">
              <a:spcBef>
                <a:spcPts val="0"/>
              </a:spcBef>
            </a:pPr>
            <a:r>
              <a:rPr lang="sv-SE" sz="1400" dirty="0" smtClean="0">
                <a:solidFill>
                  <a:srgbClr val="000000"/>
                </a:solidFill>
              </a:rPr>
              <a:t>Prof. </a:t>
            </a:r>
            <a:r>
              <a:rPr lang="sv-SE" sz="1400" dirty="0" err="1" smtClean="0">
                <a:solidFill>
                  <a:srgbClr val="000000"/>
                </a:solidFill>
              </a:rPr>
              <a:t>disk&amp;tvättmaskiner</a:t>
            </a:r>
            <a:endParaRPr lang="sv-SE" sz="1400" dirty="0" smtClean="0">
              <a:solidFill>
                <a:srgbClr val="000000"/>
              </a:solidFill>
            </a:endParaRPr>
          </a:p>
          <a:p>
            <a:pPr eaLnBrk="1" hangingPunct="1">
              <a:spcBef>
                <a:spcPts val="0"/>
              </a:spcBef>
            </a:pPr>
            <a:r>
              <a:rPr lang="sv-SE" sz="1400" dirty="0" smtClean="0">
                <a:solidFill>
                  <a:srgbClr val="000000"/>
                </a:solidFill>
              </a:rPr>
              <a:t>Industriella ugnar</a:t>
            </a:r>
          </a:p>
          <a:p>
            <a:pPr eaLnBrk="1" hangingPunct="1">
              <a:spcBef>
                <a:spcPts val="0"/>
              </a:spcBef>
            </a:pPr>
            <a:r>
              <a:rPr lang="sv-SE" sz="1400" dirty="0" smtClean="0">
                <a:solidFill>
                  <a:srgbClr val="000000"/>
                </a:solidFill>
              </a:rPr>
              <a:t>Verktygsmaskiner</a:t>
            </a:r>
          </a:p>
          <a:p>
            <a:pPr eaLnBrk="1" hangingPunct="1">
              <a:spcBef>
                <a:spcPts val="0"/>
              </a:spcBef>
            </a:pPr>
            <a:endParaRPr lang="sv-SE" sz="1400" dirty="0" smtClean="0">
              <a:solidFill>
                <a:srgbClr val="000000"/>
              </a:solidFill>
            </a:endParaRPr>
          </a:p>
        </p:txBody>
      </p:sp>
      <p:sp>
        <p:nvSpPr>
          <p:cNvPr id="55" name="Rektangel 54"/>
          <p:cNvSpPr/>
          <p:nvPr/>
        </p:nvSpPr>
        <p:spPr>
          <a:xfrm>
            <a:off x="314903" y="5883580"/>
            <a:ext cx="2664421" cy="307777"/>
          </a:xfrm>
          <a:prstGeom prst="rect">
            <a:avLst/>
          </a:prstGeom>
        </p:spPr>
        <p:txBody>
          <a:bodyPr wrap="square">
            <a:spAutoFit/>
          </a:bodyPr>
          <a:lstStyle/>
          <a:p>
            <a:r>
              <a:rPr lang="sv-SE" sz="1400" b="1" i="1" dirty="0" smtClean="0"/>
              <a:t>WP 2015-2017</a:t>
            </a:r>
          </a:p>
        </p:txBody>
      </p:sp>
      <p:sp>
        <p:nvSpPr>
          <p:cNvPr id="20" name="Text Box 17"/>
          <p:cNvSpPr txBox="1">
            <a:spLocks noChangeArrowheads="1"/>
          </p:cNvSpPr>
          <p:nvPr/>
        </p:nvSpPr>
        <p:spPr bwMode="auto">
          <a:xfrm>
            <a:off x="1889962" y="2213340"/>
            <a:ext cx="1676215"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Bef>
                <a:spcPts val="0"/>
              </a:spcBef>
            </a:pPr>
            <a:r>
              <a:rPr lang="sv-SE" sz="1400" dirty="0" smtClean="0">
                <a:solidFill>
                  <a:srgbClr val="0000CC"/>
                </a:solidFill>
              </a:rPr>
              <a:t>Lot 30 Motorer + VSD</a:t>
            </a:r>
          </a:p>
          <a:p>
            <a:pPr eaLnBrk="1" hangingPunct="1">
              <a:spcBef>
                <a:spcPts val="0"/>
              </a:spcBef>
            </a:pPr>
            <a:r>
              <a:rPr lang="sv-SE" sz="1400" dirty="0" smtClean="0">
                <a:solidFill>
                  <a:srgbClr val="0000CC"/>
                </a:solidFill>
              </a:rPr>
              <a:t>Kompressorer</a:t>
            </a:r>
          </a:p>
          <a:p>
            <a:pPr eaLnBrk="1" hangingPunct="1">
              <a:spcBef>
                <a:spcPts val="0"/>
              </a:spcBef>
            </a:pPr>
            <a:r>
              <a:rPr lang="sv-SE" sz="1400" dirty="0" smtClean="0">
                <a:solidFill>
                  <a:srgbClr val="0000CC"/>
                </a:solidFill>
              </a:rPr>
              <a:t>Fönster</a:t>
            </a:r>
          </a:p>
        </p:txBody>
      </p:sp>
      <p:sp>
        <p:nvSpPr>
          <p:cNvPr id="5" name="Ellips 4"/>
          <p:cNvSpPr/>
          <p:nvPr/>
        </p:nvSpPr>
        <p:spPr bwMode="auto">
          <a:xfrm>
            <a:off x="3131840" y="3146280"/>
            <a:ext cx="1698129" cy="363960"/>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smtClean="0">
              <a:ln>
                <a:noFill/>
              </a:ln>
              <a:solidFill>
                <a:schemeClr val="tx1"/>
              </a:solidFill>
              <a:effectLst/>
              <a:latin typeface="Arial" charset="0"/>
            </a:endParaRPr>
          </a:p>
        </p:txBody>
      </p:sp>
      <p:sp>
        <p:nvSpPr>
          <p:cNvPr id="4" name="Platshållare för datum 3"/>
          <p:cNvSpPr>
            <a:spLocks noGrp="1"/>
          </p:cNvSpPr>
          <p:nvPr>
            <p:ph type="dt" sz="half" idx="10"/>
          </p:nvPr>
        </p:nvSpPr>
        <p:spPr/>
        <p:txBody>
          <a:bodyPr/>
          <a:lstStyle/>
          <a:p>
            <a:r>
              <a:rPr lang="sv-SE" smtClean="0">
                <a:solidFill>
                  <a:srgbClr val="000000"/>
                </a:solidFill>
              </a:rPr>
              <a:t>2015-09-22</a:t>
            </a:r>
            <a:endParaRPr lang="sv-SE">
              <a:solidFill>
                <a:srgbClr val="000000"/>
              </a:solidFill>
            </a:endParaRPr>
          </a:p>
        </p:txBody>
      </p:sp>
    </p:spTree>
    <p:extLst>
      <p:ext uri="{BB962C8B-B14F-4D97-AF65-F5344CB8AC3E}">
        <p14:creationId xmlns:p14="http://schemas.microsoft.com/office/powerpoint/2010/main" val="4075029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t_m_punkt">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färglös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STEM_OH">
  <a:themeElements>
    <a:clrScheme name="STEM_OH 2">
      <a:dk1>
        <a:srgbClr val="000000"/>
      </a:dk1>
      <a:lt1>
        <a:srgbClr val="FFFFFF"/>
      </a:lt1>
      <a:dk2>
        <a:srgbClr val="000000"/>
      </a:dk2>
      <a:lt2>
        <a:srgbClr val="969696"/>
      </a:lt2>
      <a:accent1>
        <a:srgbClr val="003896"/>
      </a:accent1>
      <a:accent2>
        <a:srgbClr val="5D6DA2"/>
      </a:accent2>
      <a:accent3>
        <a:srgbClr val="FFFFFF"/>
      </a:accent3>
      <a:accent4>
        <a:srgbClr val="000000"/>
      </a:accent4>
      <a:accent5>
        <a:srgbClr val="AAAEC9"/>
      </a:accent5>
      <a:accent6>
        <a:srgbClr val="536292"/>
      </a:accent6>
      <a:hlink>
        <a:srgbClr val="8691B9"/>
      </a:hlink>
      <a:folHlink>
        <a:srgbClr val="AEB6D1"/>
      </a:folHlink>
    </a:clrScheme>
    <a:fontScheme name="STEM_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raClrScheme>
      <a:clrScheme name="STEM_OH 1">
        <a:dk1>
          <a:srgbClr val="000000"/>
        </a:dk1>
        <a:lt1>
          <a:srgbClr val="FFFFFF"/>
        </a:lt1>
        <a:dk2>
          <a:srgbClr val="000000"/>
        </a:dk2>
        <a:lt2>
          <a:srgbClr val="969696"/>
        </a:lt2>
        <a:accent1>
          <a:srgbClr val="D97300"/>
        </a:accent1>
        <a:accent2>
          <a:srgbClr val="F7D117"/>
        </a:accent2>
        <a:accent3>
          <a:srgbClr val="FFFFFF"/>
        </a:accent3>
        <a:accent4>
          <a:srgbClr val="000000"/>
        </a:accent4>
        <a:accent5>
          <a:srgbClr val="E9BCAA"/>
        </a:accent5>
        <a:accent6>
          <a:srgbClr val="E0BD14"/>
        </a:accent6>
        <a:hlink>
          <a:srgbClr val="7D782B"/>
        </a:hlink>
        <a:folHlink>
          <a:srgbClr val="DD9F4A"/>
        </a:folHlink>
      </a:clrScheme>
      <a:clrMap bg1="lt1" tx1="dk1" bg2="lt2" tx2="dk2" accent1="accent1" accent2="accent2" accent3="accent3" accent4="accent4" accent5="accent5" accent6="accent6" hlink="hlink" folHlink="folHlink"/>
    </a:extraClrScheme>
    <a:extraClrScheme>
      <a:clrScheme name="STEM_OH 2">
        <a:dk1>
          <a:srgbClr val="000000"/>
        </a:dk1>
        <a:lt1>
          <a:srgbClr val="FFFFFF"/>
        </a:lt1>
        <a:dk2>
          <a:srgbClr val="000000"/>
        </a:dk2>
        <a:lt2>
          <a:srgbClr val="969696"/>
        </a:lt2>
        <a:accent1>
          <a:srgbClr val="003896"/>
        </a:accent1>
        <a:accent2>
          <a:srgbClr val="5D6DA2"/>
        </a:accent2>
        <a:accent3>
          <a:srgbClr val="FFFFFF"/>
        </a:accent3>
        <a:accent4>
          <a:srgbClr val="000000"/>
        </a:accent4>
        <a:accent5>
          <a:srgbClr val="AAAEC9"/>
        </a:accent5>
        <a:accent6>
          <a:srgbClr val="536292"/>
        </a:accent6>
        <a:hlink>
          <a:srgbClr val="8691B9"/>
        </a:hlink>
        <a:folHlink>
          <a:srgbClr val="AEB6D1"/>
        </a:folHlink>
      </a:clrScheme>
      <a:clrMap bg1="lt1" tx1="dk1" bg2="lt2" tx2="dk2" accent1="accent1" accent2="accent2" accent3="accent3" accent4="accent4" accent5="accent5" accent6="accent6" hlink="hlink" folHlink="folHlink"/>
    </a:extraClrScheme>
    <a:extraClrScheme>
      <a:clrScheme name="STEM_OH 3">
        <a:dk1>
          <a:srgbClr val="000000"/>
        </a:dk1>
        <a:lt1>
          <a:srgbClr val="FFFFFF"/>
        </a:lt1>
        <a:dk2>
          <a:srgbClr val="000000"/>
        </a:dk2>
        <a:lt2>
          <a:srgbClr val="969696"/>
        </a:lt2>
        <a:accent1>
          <a:srgbClr val="008CCC"/>
        </a:accent1>
        <a:accent2>
          <a:srgbClr val="F1E049"/>
        </a:accent2>
        <a:accent3>
          <a:srgbClr val="FFFFFF"/>
        </a:accent3>
        <a:accent4>
          <a:srgbClr val="000000"/>
        </a:accent4>
        <a:accent5>
          <a:srgbClr val="AAC5E2"/>
        </a:accent5>
        <a:accent6>
          <a:srgbClr val="DACB41"/>
        </a:accent6>
        <a:hlink>
          <a:srgbClr val="87BBDF"/>
        </a:hlink>
        <a:folHlink>
          <a:srgbClr val="ABA778"/>
        </a:folHlink>
      </a:clrScheme>
      <a:clrMap bg1="lt1" tx1="dk1" bg2="lt2" tx2="dk2" accent1="accent1" accent2="accent2" accent3="accent3" accent4="accent4" accent5="accent5" accent6="accent6" hlink="hlink" folHlink="folHlink"/>
    </a:extraClrScheme>
    <a:extraClrScheme>
      <a:clrScheme name="STEM_OH 4">
        <a:dk1>
          <a:srgbClr val="000000"/>
        </a:dk1>
        <a:lt1>
          <a:srgbClr val="FFFFFF"/>
        </a:lt1>
        <a:dk2>
          <a:srgbClr val="000000"/>
        </a:dk2>
        <a:lt2>
          <a:srgbClr val="969696"/>
        </a:lt2>
        <a:accent1>
          <a:srgbClr val="C7007D"/>
        </a:accent1>
        <a:accent2>
          <a:srgbClr val="5FA5D5"/>
        </a:accent2>
        <a:accent3>
          <a:srgbClr val="FFFFFF"/>
        </a:accent3>
        <a:accent4>
          <a:srgbClr val="000000"/>
        </a:accent4>
        <a:accent5>
          <a:srgbClr val="E0AABF"/>
        </a:accent5>
        <a:accent6>
          <a:srgbClr val="5595C1"/>
        </a:accent6>
        <a:hlink>
          <a:srgbClr val="D7DAE8"/>
        </a:hlink>
        <a:folHlink>
          <a:srgbClr val="003896"/>
        </a:folHlink>
      </a:clrScheme>
      <a:clrMap bg1="lt1" tx1="dk1" bg2="lt2" tx2="dk2" accent1="accent1" accent2="accent2" accent3="accent3" accent4="accent4" accent5="accent5" accent6="accent6" hlink="hlink" folHlink="folHlink"/>
    </a:extraClrScheme>
    <a:extraClrScheme>
      <a:clrScheme name="STEM_OH 5">
        <a:dk1>
          <a:srgbClr val="000000"/>
        </a:dk1>
        <a:lt1>
          <a:srgbClr val="FFFFFF"/>
        </a:lt1>
        <a:dk2>
          <a:srgbClr val="000000"/>
        </a:dk2>
        <a:lt2>
          <a:srgbClr val="969696"/>
        </a:lt2>
        <a:accent1>
          <a:srgbClr val="7D782B"/>
        </a:accent1>
        <a:accent2>
          <a:srgbClr val="F1E049"/>
        </a:accent2>
        <a:accent3>
          <a:srgbClr val="FFFFFF"/>
        </a:accent3>
        <a:accent4>
          <a:srgbClr val="000000"/>
        </a:accent4>
        <a:accent5>
          <a:srgbClr val="BFBEAC"/>
        </a:accent5>
        <a:accent6>
          <a:srgbClr val="DACB41"/>
        </a:accent6>
        <a:hlink>
          <a:srgbClr val="C7007D"/>
        </a:hlink>
        <a:folHlink>
          <a:srgbClr val="0038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887</Words>
  <Application>Microsoft Office PowerPoint</Application>
  <PresentationFormat>Bildspel på skärmen (4:3)</PresentationFormat>
  <Paragraphs>243</Paragraphs>
  <Slides>15</Slides>
  <Notes>6</Notes>
  <HiddenSlides>0</HiddenSlides>
  <MMClips>0</MMClips>
  <ScaleCrop>false</ScaleCrop>
  <HeadingPairs>
    <vt:vector size="4" baseType="variant">
      <vt:variant>
        <vt:lpstr>Tema</vt:lpstr>
      </vt:variant>
      <vt:variant>
        <vt:i4>2</vt:i4>
      </vt:variant>
      <vt:variant>
        <vt:lpstr>Bildrubriker</vt:lpstr>
      </vt:variant>
      <vt:variant>
        <vt:i4>15</vt:i4>
      </vt:variant>
    </vt:vector>
  </HeadingPairs>
  <TitlesOfParts>
    <vt:vector size="17" baseType="lpstr">
      <vt:lpstr>vit_m_punkt</vt:lpstr>
      <vt:lpstr>STEM_OH</vt:lpstr>
      <vt:lpstr>Ekodesign- och energimärkning</vt:lpstr>
      <vt:lpstr> CO2-halten i atmosfären ökar</vt:lpstr>
      <vt:lpstr>Men IEA -&gt; Energieffektivisering har den största potentialen för att minska klimatgasutsläpp</vt:lpstr>
      <vt:lpstr>Klimat – och energipolitiska mål inom EU</vt:lpstr>
      <vt:lpstr>Ekodesign och Energimärkning – Innovations-drivande styrmedel</vt:lpstr>
      <vt:lpstr>Krav under ekodesign &amp; energimärkning: Mycket mer än energieffektivitet</vt:lpstr>
      <vt:lpstr>PowerPoint-presentation</vt:lpstr>
      <vt:lpstr>PowerPoint-presentation</vt:lpstr>
      <vt:lpstr>PowerPoint-presentation</vt:lpstr>
      <vt:lpstr>PowerPoint-presentation</vt:lpstr>
      <vt:lpstr>Produktgruppen industri- och laboratorieugnar (Lot 4),          potential 90 TWh</vt:lpstr>
      <vt:lpstr>Förordningsförslag vår 2014</vt:lpstr>
      <vt:lpstr> IED + Ekodesign = dubbelreglering?</vt:lpstr>
      <vt:lpstr>  Nästa steg i regleringsprocessen</vt:lpstr>
      <vt:lpstr>PowerPoint-presentation</vt:lpstr>
    </vt:vector>
  </TitlesOfParts>
  <Company>Energimyndigheten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Ekodesign och energimärkning</dc:title>
  <dc:creator>Lina Kinning</dc:creator>
  <cp:lastModifiedBy>Anders Hallberg</cp:lastModifiedBy>
  <cp:revision>37</cp:revision>
  <dcterms:created xsi:type="dcterms:W3CDTF">2014-11-19T13:12:47Z</dcterms:created>
  <dcterms:modified xsi:type="dcterms:W3CDTF">2015-08-18T13:01:23Z</dcterms:modified>
</cp:coreProperties>
</file>